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88" r:id="rId3"/>
    <p:sldId id="268" r:id="rId4"/>
    <p:sldId id="267" r:id="rId5"/>
    <p:sldId id="270" r:id="rId6"/>
    <p:sldId id="271" r:id="rId7"/>
    <p:sldId id="307" r:id="rId8"/>
    <p:sldId id="308" r:id="rId9"/>
    <p:sldId id="309" r:id="rId10"/>
    <p:sldId id="310" r:id="rId11"/>
    <p:sldId id="311" r:id="rId12"/>
    <p:sldId id="313" r:id="rId13"/>
    <p:sldId id="314" r:id="rId14"/>
    <p:sldId id="324" r:id="rId15"/>
    <p:sldId id="325" r:id="rId16"/>
    <p:sldId id="302" r:id="rId17"/>
    <p:sldId id="332" r:id="rId18"/>
    <p:sldId id="326" r:id="rId19"/>
    <p:sldId id="303" r:id="rId20"/>
    <p:sldId id="306" r:id="rId21"/>
    <p:sldId id="304" r:id="rId22"/>
    <p:sldId id="301" r:id="rId23"/>
    <p:sldId id="292" r:id="rId24"/>
    <p:sldId id="293" r:id="rId25"/>
    <p:sldId id="294" r:id="rId26"/>
    <p:sldId id="295" r:id="rId27"/>
    <p:sldId id="296" r:id="rId28"/>
    <p:sldId id="297" r:id="rId29"/>
    <p:sldId id="298" r:id="rId30"/>
    <p:sldId id="299" r:id="rId31"/>
    <p:sldId id="333" r:id="rId32"/>
    <p:sldId id="334" r:id="rId33"/>
    <p:sldId id="335" r:id="rId34"/>
  </p:sldIdLst>
  <p:sldSz cx="9144000" cy="6858000" type="screen4x3"/>
  <p:notesSz cx="6858000" cy="9144000"/>
  <p:defaultText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100" d="100"/>
          <a:sy n="100" d="100"/>
        </p:scale>
        <p:origin x="-392" y="-8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printerSettings" Target="printerSettings/printerSettings1.bin"/><Relationship Id="rId36" Type="http://schemas.openxmlformats.org/officeDocument/2006/relationships/presProps" Target="presProp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viewProps" Target="viewProps.xml"/><Relationship Id="rId38" Type="http://schemas.openxmlformats.org/officeDocument/2006/relationships/theme" Target="theme/theme1.xml"/><Relationship Id="rId3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es-ES_tradnl" smtClean="0"/>
              <a:t>Clic para editar título</a:t>
            </a:r>
            <a:endParaRPr lang="es-ES"/>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smtClean="0"/>
              <a:t>Haga clic para modificar el estilo de subtítulo del patrón</a:t>
            </a:r>
            <a:endParaRPr lang="es-ES"/>
          </a:p>
        </p:txBody>
      </p:sp>
      <p:sp>
        <p:nvSpPr>
          <p:cNvPr id="4" name="Marcador de fecha 3"/>
          <p:cNvSpPr>
            <a:spLocks noGrp="1"/>
          </p:cNvSpPr>
          <p:nvPr>
            <p:ph type="dt" sz="half" idx="10"/>
          </p:nvPr>
        </p:nvSpPr>
        <p:spPr/>
        <p:txBody>
          <a:bodyPr/>
          <a:lstStyle/>
          <a:p>
            <a:fld id="{89A305A3-4C00-864E-98B6-65B98D7B9662}" type="datetimeFigureOut">
              <a:rPr lang="es-ES" smtClean="0"/>
              <a:t>25/11/14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25F36F23-FCF6-EC4D-9392-EF57A2E779F6}" type="slidenum">
              <a:rPr lang="es-ES" smtClean="0"/>
              <a:t>‹Nr.›</a:t>
            </a:fld>
            <a:endParaRPr lang="es-ES"/>
          </a:p>
        </p:txBody>
      </p:sp>
    </p:spTree>
    <p:extLst>
      <p:ext uri="{BB962C8B-B14F-4D97-AF65-F5344CB8AC3E}">
        <p14:creationId xmlns:p14="http://schemas.microsoft.com/office/powerpoint/2010/main" val="29203013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texto vertical 2"/>
          <p:cNvSpPr>
            <a:spLocks noGrp="1"/>
          </p:cNvSpPr>
          <p:nvPr>
            <p:ph type="body" orient="vert" idx="1"/>
          </p:nvPr>
        </p:nvSpPr>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89A305A3-4C00-864E-98B6-65B98D7B9662}" type="datetimeFigureOut">
              <a:rPr lang="es-ES" smtClean="0"/>
              <a:t>25/11/14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25F36F23-FCF6-EC4D-9392-EF57A2E779F6}" type="slidenum">
              <a:rPr lang="es-ES" smtClean="0"/>
              <a:t>‹Nr.›</a:t>
            </a:fld>
            <a:endParaRPr lang="es-ES"/>
          </a:p>
        </p:txBody>
      </p:sp>
    </p:spTree>
    <p:extLst>
      <p:ext uri="{BB962C8B-B14F-4D97-AF65-F5344CB8AC3E}">
        <p14:creationId xmlns:p14="http://schemas.microsoft.com/office/powerpoint/2010/main" val="11441500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es-ES_tradnl" smtClean="0"/>
              <a:t>Clic para editar título</a:t>
            </a:r>
            <a:endParaRPr lang="es-ES"/>
          </a:p>
        </p:txBody>
      </p:sp>
      <p:sp>
        <p:nvSpPr>
          <p:cNvPr id="3" name="Marcador de texto vertical 2"/>
          <p:cNvSpPr>
            <a:spLocks noGrp="1"/>
          </p:cNvSpPr>
          <p:nvPr>
            <p:ph type="body" orient="vert" idx="1"/>
          </p:nvPr>
        </p:nvSpPr>
        <p:spPr>
          <a:xfrm>
            <a:off x="457200" y="274638"/>
            <a:ext cx="6019800" cy="5851525"/>
          </a:xfrm>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89A305A3-4C00-864E-98B6-65B98D7B9662}" type="datetimeFigureOut">
              <a:rPr lang="es-ES" smtClean="0"/>
              <a:t>25/11/14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25F36F23-FCF6-EC4D-9392-EF57A2E779F6}" type="slidenum">
              <a:rPr lang="es-ES" smtClean="0"/>
              <a:t>‹Nr.›</a:t>
            </a:fld>
            <a:endParaRPr lang="es-ES"/>
          </a:p>
        </p:txBody>
      </p:sp>
    </p:spTree>
    <p:extLst>
      <p:ext uri="{BB962C8B-B14F-4D97-AF65-F5344CB8AC3E}">
        <p14:creationId xmlns:p14="http://schemas.microsoft.com/office/powerpoint/2010/main" val="19658974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contenido 2"/>
          <p:cNvSpPr>
            <a:spLocks noGrp="1"/>
          </p:cNvSpPr>
          <p:nvPr>
            <p:ph idx="1"/>
          </p:nvPr>
        </p:nvSpPr>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89A305A3-4C00-864E-98B6-65B98D7B9662}" type="datetimeFigureOut">
              <a:rPr lang="es-ES" smtClean="0"/>
              <a:t>25/11/14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25F36F23-FCF6-EC4D-9392-EF57A2E779F6}" type="slidenum">
              <a:rPr lang="es-ES" smtClean="0"/>
              <a:t>‹Nr.›</a:t>
            </a:fld>
            <a:endParaRPr lang="es-ES"/>
          </a:p>
        </p:txBody>
      </p:sp>
    </p:spTree>
    <p:extLst>
      <p:ext uri="{BB962C8B-B14F-4D97-AF65-F5344CB8AC3E}">
        <p14:creationId xmlns:p14="http://schemas.microsoft.com/office/powerpoint/2010/main" val="16972922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es-ES_tradnl" smtClean="0"/>
              <a:t>Clic para editar título</a:t>
            </a:r>
            <a:endParaRPr lang="es-ES"/>
          </a:p>
        </p:txBody>
      </p:sp>
      <p:sp>
        <p:nvSpPr>
          <p:cNvPr id="3" name="Marcador de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smtClean="0"/>
              <a:t>Haga clic para modificar el estilo de texto del patrón</a:t>
            </a:r>
          </a:p>
        </p:txBody>
      </p:sp>
      <p:sp>
        <p:nvSpPr>
          <p:cNvPr id="4" name="Marcador de fecha 3"/>
          <p:cNvSpPr>
            <a:spLocks noGrp="1"/>
          </p:cNvSpPr>
          <p:nvPr>
            <p:ph type="dt" sz="half" idx="10"/>
          </p:nvPr>
        </p:nvSpPr>
        <p:spPr/>
        <p:txBody>
          <a:bodyPr/>
          <a:lstStyle/>
          <a:p>
            <a:fld id="{89A305A3-4C00-864E-98B6-65B98D7B9662}" type="datetimeFigureOut">
              <a:rPr lang="es-ES" smtClean="0"/>
              <a:t>25/11/14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25F36F23-FCF6-EC4D-9392-EF57A2E779F6}" type="slidenum">
              <a:rPr lang="es-ES" smtClean="0"/>
              <a:t>‹Nr.›</a:t>
            </a:fld>
            <a:endParaRPr lang="es-ES"/>
          </a:p>
        </p:txBody>
      </p:sp>
    </p:spTree>
    <p:extLst>
      <p:ext uri="{BB962C8B-B14F-4D97-AF65-F5344CB8AC3E}">
        <p14:creationId xmlns:p14="http://schemas.microsoft.com/office/powerpoint/2010/main" val="15469458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conteni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conteni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5" name="Marcador de fecha 4"/>
          <p:cNvSpPr>
            <a:spLocks noGrp="1"/>
          </p:cNvSpPr>
          <p:nvPr>
            <p:ph type="dt" sz="half" idx="10"/>
          </p:nvPr>
        </p:nvSpPr>
        <p:spPr/>
        <p:txBody>
          <a:bodyPr/>
          <a:lstStyle/>
          <a:p>
            <a:fld id="{89A305A3-4C00-864E-98B6-65B98D7B9662}" type="datetimeFigureOut">
              <a:rPr lang="es-ES" smtClean="0"/>
              <a:t>25/11/14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25F36F23-FCF6-EC4D-9392-EF57A2E779F6}" type="slidenum">
              <a:rPr lang="es-ES" smtClean="0"/>
              <a:t>‹Nr.›</a:t>
            </a:fld>
            <a:endParaRPr lang="es-ES"/>
          </a:p>
        </p:txBody>
      </p:sp>
    </p:spTree>
    <p:extLst>
      <p:ext uri="{BB962C8B-B14F-4D97-AF65-F5344CB8AC3E}">
        <p14:creationId xmlns:p14="http://schemas.microsoft.com/office/powerpoint/2010/main" val="32991898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es-ES_tradnl" smtClean="0"/>
              <a:t>Clic para editar título</a:t>
            </a:r>
            <a:endParaRPr lang="es-ES"/>
          </a:p>
        </p:txBody>
      </p:sp>
      <p:sp>
        <p:nvSpPr>
          <p:cNvPr id="3" name="Marcador de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4" name="Marcador de conteni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5" name="Marcador de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6" name="Marcador de conteni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7" name="Marcador de fecha 6"/>
          <p:cNvSpPr>
            <a:spLocks noGrp="1"/>
          </p:cNvSpPr>
          <p:nvPr>
            <p:ph type="dt" sz="half" idx="10"/>
          </p:nvPr>
        </p:nvSpPr>
        <p:spPr/>
        <p:txBody>
          <a:bodyPr/>
          <a:lstStyle/>
          <a:p>
            <a:fld id="{89A305A3-4C00-864E-98B6-65B98D7B9662}" type="datetimeFigureOut">
              <a:rPr lang="es-ES" smtClean="0"/>
              <a:t>25/11/14</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25F36F23-FCF6-EC4D-9392-EF57A2E779F6}" type="slidenum">
              <a:rPr lang="es-ES" smtClean="0"/>
              <a:t>‹Nr.›</a:t>
            </a:fld>
            <a:endParaRPr lang="es-ES"/>
          </a:p>
        </p:txBody>
      </p:sp>
    </p:spTree>
    <p:extLst>
      <p:ext uri="{BB962C8B-B14F-4D97-AF65-F5344CB8AC3E}">
        <p14:creationId xmlns:p14="http://schemas.microsoft.com/office/powerpoint/2010/main" val="19349212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fecha 2"/>
          <p:cNvSpPr>
            <a:spLocks noGrp="1"/>
          </p:cNvSpPr>
          <p:nvPr>
            <p:ph type="dt" sz="half" idx="10"/>
          </p:nvPr>
        </p:nvSpPr>
        <p:spPr/>
        <p:txBody>
          <a:bodyPr/>
          <a:lstStyle/>
          <a:p>
            <a:fld id="{89A305A3-4C00-864E-98B6-65B98D7B9662}" type="datetimeFigureOut">
              <a:rPr lang="es-ES" smtClean="0"/>
              <a:t>25/11/14</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25F36F23-FCF6-EC4D-9392-EF57A2E779F6}" type="slidenum">
              <a:rPr lang="es-ES" smtClean="0"/>
              <a:t>‹Nr.›</a:t>
            </a:fld>
            <a:endParaRPr lang="es-ES"/>
          </a:p>
        </p:txBody>
      </p:sp>
    </p:spTree>
    <p:extLst>
      <p:ext uri="{BB962C8B-B14F-4D97-AF65-F5344CB8AC3E}">
        <p14:creationId xmlns:p14="http://schemas.microsoft.com/office/powerpoint/2010/main" val="1190572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89A305A3-4C00-864E-98B6-65B98D7B9662}" type="datetimeFigureOut">
              <a:rPr lang="es-ES" smtClean="0"/>
              <a:t>25/11/14</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25F36F23-FCF6-EC4D-9392-EF57A2E779F6}" type="slidenum">
              <a:rPr lang="es-ES" smtClean="0"/>
              <a:t>‹Nr.›</a:t>
            </a:fld>
            <a:endParaRPr lang="es-ES"/>
          </a:p>
        </p:txBody>
      </p:sp>
    </p:spTree>
    <p:extLst>
      <p:ext uri="{BB962C8B-B14F-4D97-AF65-F5344CB8AC3E}">
        <p14:creationId xmlns:p14="http://schemas.microsoft.com/office/powerpoint/2010/main" val="17030801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es-ES_tradnl" smtClean="0"/>
              <a:t>Clic para editar título</a:t>
            </a:r>
            <a:endParaRPr lang="es-ES"/>
          </a:p>
        </p:txBody>
      </p:sp>
      <p:sp>
        <p:nvSpPr>
          <p:cNvPr id="3" name="Marcador de conteni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Marcador de fecha 4"/>
          <p:cNvSpPr>
            <a:spLocks noGrp="1"/>
          </p:cNvSpPr>
          <p:nvPr>
            <p:ph type="dt" sz="half" idx="10"/>
          </p:nvPr>
        </p:nvSpPr>
        <p:spPr/>
        <p:txBody>
          <a:bodyPr/>
          <a:lstStyle/>
          <a:p>
            <a:fld id="{89A305A3-4C00-864E-98B6-65B98D7B9662}" type="datetimeFigureOut">
              <a:rPr lang="es-ES" smtClean="0"/>
              <a:t>25/11/14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25F36F23-FCF6-EC4D-9392-EF57A2E779F6}" type="slidenum">
              <a:rPr lang="es-ES" smtClean="0"/>
              <a:t>‹Nr.›</a:t>
            </a:fld>
            <a:endParaRPr lang="es-ES"/>
          </a:p>
        </p:txBody>
      </p:sp>
    </p:spTree>
    <p:extLst>
      <p:ext uri="{BB962C8B-B14F-4D97-AF65-F5344CB8AC3E}">
        <p14:creationId xmlns:p14="http://schemas.microsoft.com/office/powerpoint/2010/main" val="2804371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es-ES_tradnl" smtClean="0"/>
              <a:t>Clic para editar título</a:t>
            </a:r>
            <a:endParaRPr lang="es-ES"/>
          </a:p>
        </p:txBody>
      </p:sp>
      <p:sp>
        <p:nvSpPr>
          <p:cNvPr id="3" name="Marcador de posición de imagen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Marcador de fecha 4"/>
          <p:cNvSpPr>
            <a:spLocks noGrp="1"/>
          </p:cNvSpPr>
          <p:nvPr>
            <p:ph type="dt" sz="half" idx="10"/>
          </p:nvPr>
        </p:nvSpPr>
        <p:spPr/>
        <p:txBody>
          <a:bodyPr/>
          <a:lstStyle/>
          <a:p>
            <a:fld id="{89A305A3-4C00-864E-98B6-65B98D7B9662}" type="datetimeFigureOut">
              <a:rPr lang="es-ES" smtClean="0"/>
              <a:t>25/11/14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25F36F23-FCF6-EC4D-9392-EF57A2E779F6}" type="slidenum">
              <a:rPr lang="es-ES" smtClean="0"/>
              <a:t>‹Nr.›</a:t>
            </a:fld>
            <a:endParaRPr lang="es-ES"/>
          </a:p>
        </p:txBody>
      </p:sp>
    </p:spTree>
    <p:extLst>
      <p:ext uri="{BB962C8B-B14F-4D97-AF65-F5344CB8AC3E}">
        <p14:creationId xmlns:p14="http://schemas.microsoft.com/office/powerpoint/2010/main" val="411995708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_tradnl" smtClean="0"/>
              <a:t>Clic para editar título</a:t>
            </a:r>
            <a:endParaRPr lang="es-ES"/>
          </a:p>
        </p:txBody>
      </p:sp>
      <p:sp>
        <p:nvSpPr>
          <p:cNvPr id="3" name="Marcador de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A305A3-4C00-864E-98B6-65B98D7B9662}" type="datetimeFigureOut">
              <a:rPr lang="es-ES" smtClean="0"/>
              <a:t>25/11/14</a:t>
            </a:fld>
            <a:endParaRPr lang="es-ES"/>
          </a:p>
        </p:txBody>
      </p:sp>
      <p:sp>
        <p:nvSpPr>
          <p:cNvPr id="5" name="Marcador de pie de pá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F36F23-FCF6-EC4D-9392-EF57A2E779F6}" type="slidenum">
              <a:rPr lang="es-ES" smtClean="0"/>
              <a:t>‹Nr.›</a:t>
            </a:fld>
            <a:endParaRPr lang="es-ES"/>
          </a:p>
        </p:txBody>
      </p:sp>
    </p:spTree>
    <p:extLst>
      <p:ext uri="{BB962C8B-B14F-4D97-AF65-F5344CB8AC3E}">
        <p14:creationId xmlns:p14="http://schemas.microsoft.com/office/powerpoint/2010/main" val="4232672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850900" y="1000125"/>
            <a:ext cx="7772400" cy="2085975"/>
          </a:xfrm>
        </p:spPr>
        <p:txBody>
          <a:bodyPr>
            <a:normAutofit fontScale="90000"/>
          </a:bodyPr>
          <a:lstStyle/>
          <a:p>
            <a:r>
              <a:rPr lang="es-ES" dirty="0" smtClean="0"/>
              <a:t>Inclusión </a:t>
            </a:r>
            <a:r>
              <a:rPr lang="es-ES" dirty="0" smtClean="0"/>
              <a:t>Socio-Productiva </a:t>
            </a:r>
            <a:r>
              <a:rPr lang="es-ES" dirty="0" smtClean="0"/>
              <a:t>y </a:t>
            </a:r>
            <a:r>
              <a:rPr lang="es-ES" dirty="0" smtClean="0"/>
              <a:t>Sostenibilidad </a:t>
            </a:r>
            <a:r>
              <a:rPr lang="es-ES" dirty="0" smtClean="0"/>
              <a:t>del </a:t>
            </a:r>
            <a:r>
              <a:rPr lang="es-ES" dirty="0" smtClean="0"/>
              <a:t>Desarrollo </a:t>
            </a:r>
            <a:r>
              <a:rPr lang="es-ES" dirty="0"/>
              <a:t>R</a:t>
            </a:r>
            <a:r>
              <a:rPr lang="es-ES" dirty="0" smtClean="0"/>
              <a:t>ural </a:t>
            </a:r>
            <a:r>
              <a:rPr lang="es-ES" dirty="0" smtClean="0"/>
              <a:t>en el </a:t>
            </a:r>
            <a:r>
              <a:rPr lang="es-ES" dirty="0" smtClean="0"/>
              <a:t>Perú</a:t>
            </a:r>
            <a:endParaRPr lang="es-ES" dirty="0"/>
          </a:p>
        </p:txBody>
      </p:sp>
      <p:sp>
        <p:nvSpPr>
          <p:cNvPr id="3" name="Subtítulo 2"/>
          <p:cNvSpPr>
            <a:spLocks noGrp="1"/>
          </p:cNvSpPr>
          <p:nvPr>
            <p:ph type="subTitle" idx="1"/>
          </p:nvPr>
        </p:nvSpPr>
        <p:spPr/>
        <p:txBody>
          <a:bodyPr>
            <a:normAutofit fontScale="47500" lnSpcReduction="20000"/>
          </a:bodyPr>
          <a:lstStyle/>
          <a:p>
            <a:r>
              <a:rPr lang="es-CL" dirty="0"/>
              <a:t>TALLER INTERNACIONAL</a:t>
            </a:r>
          </a:p>
          <a:p>
            <a:r>
              <a:rPr lang="es-CL" dirty="0" smtClean="0"/>
              <a:t>ARTICULACI</a:t>
            </a:r>
            <a:r>
              <a:rPr lang="es-CL" dirty="0" smtClean="0"/>
              <a:t>ÓN DE PROGRAMAS DE TRANSFERENCIAS CONDICIONADAS CON ACTIVIDADES PRODUCTIVAS </a:t>
            </a:r>
          </a:p>
          <a:p>
            <a:endParaRPr lang="es-CL" dirty="0"/>
          </a:p>
          <a:p>
            <a:r>
              <a:rPr lang="es-CL" dirty="0" smtClean="0"/>
              <a:t>Soc. JAVIER </a:t>
            </a:r>
            <a:r>
              <a:rPr lang="es-CL" dirty="0" smtClean="0"/>
              <a:t>RAMÍREZ-</a:t>
            </a:r>
            <a:r>
              <a:rPr lang="es-CL" dirty="0" smtClean="0"/>
              <a:t>GASTON R. </a:t>
            </a:r>
            <a:endParaRPr lang="es-CL" dirty="0" smtClean="0"/>
          </a:p>
          <a:p>
            <a:r>
              <a:rPr lang="es-CL" dirty="0" smtClean="0"/>
              <a:t>Ciudad de Guatemala </a:t>
            </a:r>
          </a:p>
          <a:p>
            <a:r>
              <a:rPr lang="es-CL" dirty="0" smtClean="0"/>
              <a:t>Noviembre 2014</a:t>
            </a:r>
            <a:endParaRPr lang="es-ES" dirty="0"/>
          </a:p>
        </p:txBody>
      </p:sp>
    </p:spTree>
    <p:extLst>
      <p:ext uri="{BB962C8B-B14F-4D97-AF65-F5344CB8AC3E}">
        <p14:creationId xmlns:p14="http://schemas.microsoft.com/office/powerpoint/2010/main" val="1706624749"/>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dirty="0" smtClean="0"/>
              <a:t>2008-2011</a:t>
            </a:r>
            <a:r>
              <a:rPr lang="es-ES" dirty="0" smtClean="0"/>
              <a:t>:AGRORURAL</a:t>
            </a:r>
            <a:endParaRPr lang="es-ES" dirty="0"/>
          </a:p>
        </p:txBody>
      </p:sp>
      <p:sp>
        <p:nvSpPr>
          <p:cNvPr id="3" name="Marcador de contenido 2"/>
          <p:cNvSpPr>
            <a:spLocks noGrp="1"/>
          </p:cNvSpPr>
          <p:nvPr>
            <p:ph idx="1"/>
          </p:nvPr>
        </p:nvSpPr>
        <p:spPr/>
        <p:txBody>
          <a:bodyPr/>
          <a:lstStyle/>
          <a:p>
            <a:r>
              <a:rPr lang="es-ES" dirty="0" smtClean="0"/>
              <a:t>Contexto: TLC, LOPE (ley 29158 de 2007)</a:t>
            </a:r>
          </a:p>
          <a:p>
            <a:r>
              <a:rPr lang="es-ES" dirty="0" err="1" smtClean="0"/>
              <a:t>DLeg</a:t>
            </a:r>
            <a:r>
              <a:rPr lang="es-ES" dirty="0"/>
              <a:t> </a:t>
            </a:r>
            <a:r>
              <a:rPr lang="es-ES" dirty="0" smtClean="0"/>
              <a:t>997 se crea </a:t>
            </a:r>
            <a:r>
              <a:rPr lang="es-ES" dirty="0" smtClean="0"/>
              <a:t>AGRORURAL </a:t>
            </a:r>
            <a:r>
              <a:rPr lang="es-ES" dirty="0" smtClean="0"/>
              <a:t>en MINAG: para armonizar los PIP </a:t>
            </a:r>
          </a:p>
          <a:p>
            <a:r>
              <a:rPr lang="es-ES" dirty="0" smtClean="0"/>
              <a:t>Creación de </a:t>
            </a:r>
            <a:r>
              <a:rPr lang="es-ES" dirty="0" smtClean="0"/>
              <a:t>la Unidad </a:t>
            </a:r>
            <a:r>
              <a:rPr lang="es-ES" dirty="0" smtClean="0"/>
              <a:t>de Coordinación Multisectorial de DR de la sierra y del consejo consultivo de desarrollo rural</a:t>
            </a:r>
          </a:p>
          <a:p>
            <a:endParaRPr lang="es-ES" dirty="0"/>
          </a:p>
        </p:txBody>
      </p:sp>
    </p:spTree>
    <p:extLst>
      <p:ext uri="{BB962C8B-B14F-4D97-AF65-F5344CB8AC3E}">
        <p14:creationId xmlns:p14="http://schemas.microsoft.com/office/powerpoint/2010/main" val="1208221636"/>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La UCMDRS (RM 276-2009 PCM)</a:t>
            </a:r>
            <a:endParaRPr lang="es-ES" dirty="0"/>
          </a:p>
        </p:txBody>
      </p:sp>
      <p:sp>
        <p:nvSpPr>
          <p:cNvPr id="3" name="Marcador de contenido 2"/>
          <p:cNvSpPr>
            <a:spLocks noGrp="1"/>
          </p:cNvSpPr>
          <p:nvPr>
            <p:ph idx="1"/>
          </p:nvPr>
        </p:nvSpPr>
        <p:spPr/>
        <p:txBody>
          <a:bodyPr>
            <a:normAutofit fontScale="85000" lnSpcReduction="20000"/>
          </a:bodyPr>
          <a:lstStyle/>
          <a:p>
            <a:r>
              <a:rPr lang="es-ES" dirty="0" smtClean="0"/>
              <a:t>Creación </a:t>
            </a:r>
            <a:r>
              <a:rPr lang="es-ES" dirty="0" smtClean="0"/>
              <a:t>de la institucionalidad de coordinación y conducción de los programas de desarrollo rural </a:t>
            </a:r>
          </a:p>
          <a:p>
            <a:r>
              <a:rPr lang="es-ES" dirty="0" smtClean="0"/>
              <a:t>También se le da la responsabilidad de efectuar seguimiento a la ejecución de la estrategia.</a:t>
            </a:r>
          </a:p>
          <a:p>
            <a:r>
              <a:rPr lang="es-ES" dirty="0" smtClean="0"/>
              <a:t>Luego se crea el Consejo Consultivo de desarrollo rural como espacio de asesoramiento en políticas a la ST-CIAS</a:t>
            </a:r>
          </a:p>
          <a:p>
            <a:r>
              <a:rPr lang="es-ES" dirty="0" smtClean="0"/>
              <a:t>Mesa Multisectorial de Desarrollo </a:t>
            </a:r>
            <a:r>
              <a:rPr lang="es-ES" dirty="0"/>
              <a:t>R</a:t>
            </a:r>
            <a:r>
              <a:rPr lang="es-ES" dirty="0" smtClean="0"/>
              <a:t>ural (MMDR) se crea en junio 2009, como instancia de coordinación de sectores para armonizar las políticas de DR y diseño del Plan de Implementación de la ENDR. Se preparo una publicación pero no llegó a editarse.. En el 2011</a:t>
            </a:r>
          </a:p>
          <a:p>
            <a:endParaRPr lang="es-ES" dirty="0"/>
          </a:p>
        </p:txBody>
      </p:sp>
    </p:spTree>
    <p:extLst>
      <p:ext uri="{BB962C8B-B14F-4D97-AF65-F5344CB8AC3E}">
        <p14:creationId xmlns:p14="http://schemas.microsoft.com/office/powerpoint/2010/main" val="4070160740"/>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PROCOMPITE</a:t>
            </a:r>
            <a:endParaRPr lang="es-ES" dirty="0"/>
          </a:p>
        </p:txBody>
      </p:sp>
      <p:sp>
        <p:nvSpPr>
          <p:cNvPr id="3" name="Marcador de contenido 2"/>
          <p:cNvSpPr>
            <a:spLocks noGrp="1"/>
          </p:cNvSpPr>
          <p:nvPr>
            <p:ph idx="1"/>
          </p:nvPr>
        </p:nvSpPr>
        <p:spPr/>
        <p:txBody>
          <a:bodyPr/>
          <a:lstStyle/>
          <a:p>
            <a:r>
              <a:rPr lang="es-ES" dirty="0" smtClean="0"/>
              <a:t>Creado en el 2009, para </a:t>
            </a:r>
            <a:r>
              <a:rPr lang="es-ES" dirty="0" smtClean="0"/>
              <a:t>fomentar la </a:t>
            </a:r>
            <a:r>
              <a:rPr lang="es-ES" dirty="0" smtClean="0"/>
              <a:t>inversión pública desde los GORE y GOLO en temas desarrollo </a:t>
            </a:r>
            <a:r>
              <a:rPr lang="es-ES" dirty="0" err="1" smtClean="0"/>
              <a:t>agroproductivo</a:t>
            </a:r>
            <a:endParaRPr lang="es-ES" dirty="0"/>
          </a:p>
        </p:txBody>
      </p:sp>
    </p:spTree>
    <p:extLst>
      <p:ext uri="{BB962C8B-B14F-4D97-AF65-F5344CB8AC3E}">
        <p14:creationId xmlns:p14="http://schemas.microsoft.com/office/powerpoint/2010/main" val="2989111158"/>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2011-2014</a:t>
            </a:r>
            <a:endParaRPr lang="es-ES" dirty="0"/>
          </a:p>
        </p:txBody>
      </p:sp>
      <p:sp>
        <p:nvSpPr>
          <p:cNvPr id="3" name="Marcador de contenido 2"/>
          <p:cNvSpPr>
            <a:spLocks noGrp="1"/>
          </p:cNvSpPr>
          <p:nvPr>
            <p:ph idx="1"/>
          </p:nvPr>
        </p:nvSpPr>
        <p:spPr/>
        <p:txBody>
          <a:bodyPr>
            <a:normAutofit/>
          </a:bodyPr>
          <a:lstStyle/>
          <a:p>
            <a:r>
              <a:rPr lang="es-ES" dirty="0" smtClean="0"/>
              <a:t>Creación del </a:t>
            </a:r>
            <a:r>
              <a:rPr lang="es-ES" dirty="0" smtClean="0"/>
              <a:t>MIDIS </a:t>
            </a:r>
          </a:p>
          <a:p>
            <a:r>
              <a:rPr lang="es-ES" dirty="0" smtClean="0"/>
              <a:t>Estrategia Nacional del </a:t>
            </a:r>
            <a:r>
              <a:rPr lang="es-ES" dirty="0" smtClean="0"/>
              <a:t>Desarrollo con </a:t>
            </a:r>
            <a:r>
              <a:rPr lang="es-ES" dirty="0" smtClean="0"/>
              <a:t>Inclusión </a:t>
            </a:r>
            <a:r>
              <a:rPr lang="es-ES" dirty="0" smtClean="0"/>
              <a:t>S</a:t>
            </a:r>
            <a:r>
              <a:rPr lang="es-ES" dirty="0" smtClean="0"/>
              <a:t>ocial </a:t>
            </a:r>
          </a:p>
          <a:p>
            <a:r>
              <a:rPr lang="es-ES" dirty="0" smtClean="0"/>
              <a:t>creación </a:t>
            </a:r>
            <a:r>
              <a:rPr lang="es-ES" dirty="0" smtClean="0"/>
              <a:t>del SINADIS </a:t>
            </a:r>
            <a:endParaRPr lang="es-ES" dirty="0" smtClean="0"/>
          </a:p>
          <a:p>
            <a:r>
              <a:rPr lang="es-ES" dirty="0" smtClean="0"/>
              <a:t>FONCODES </a:t>
            </a:r>
            <a:r>
              <a:rPr lang="es-ES" dirty="0" smtClean="0"/>
              <a:t>a proyectos productivos</a:t>
            </a:r>
          </a:p>
          <a:p>
            <a:r>
              <a:rPr lang="es-ES" dirty="0" smtClean="0"/>
              <a:t>Proyecto </a:t>
            </a:r>
            <a:r>
              <a:rPr lang="es-ES" dirty="0" err="1" smtClean="0"/>
              <a:t>Haku</a:t>
            </a:r>
            <a:r>
              <a:rPr lang="es-ES" dirty="0" smtClean="0"/>
              <a:t> </a:t>
            </a:r>
            <a:r>
              <a:rPr lang="es-ES" dirty="0" err="1"/>
              <a:t>W</a:t>
            </a:r>
            <a:r>
              <a:rPr lang="es-ES" dirty="0" err="1" smtClean="0"/>
              <a:t>iñay</a:t>
            </a:r>
            <a:r>
              <a:rPr lang="es-ES" dirty="0" smtClean="0"/>
              <a:t>: Desarrollo Rural, seguridad alimentaria.</a:t>
            </a:r>
          </a:p>
          <a:p>
            <a:r>
              <a:rPr lang="es-ES" dirty="0" smtClean="0"/>
              <a:t> </a:t>
            </a:r>
            <a:endParaRPr lang="es-ES" dirty="0"/>
          </a:p>
        </p:txBody>
      </p:sp>
    </p:spTree>
    <p:extLst>
      <p:ext uri="{BB962C8B-B14F-4D97-AF65-F5344CB8AC3E}">
        <p14:creationId xmlns:p14="http://schemas.microsoft.com/office/powerpoint/2010/main" val="3800418476"/>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BALANCE DEL PROCESO HISTORICO</a:t>
            </a:r>
            <a:endParaRPr lang="es-ES" dirty="0"/>
          </a:p>
        </p:txBody>
      </p:sp>
      <p:sp>
        <p:nvSpPr>
          <p:cNvPr id="3" name="Marcador de contenido 2"/>
          <p:cNvSpPr>
            <a:spLocks noGrp="1"/>
          </p:cNvSpPr>
          <p:nvPr>
            <p:ph idx="1"/>
          </p:nvPr>
        </p:nvSpPr>
        <p:spPr/>
        <p:txBody>
          <a:bodyPr>
            <a:normAutofit fontScale="92500" lnSpcReduction="10000"/>
          </a:bodyPr>
          <a:lstStyle/>
          <a:p>
            <a:r>
              <a:rPr lang="es-ES" dirty="0" smtClean="0"/>
              <a:t>EXITOS: Maduración de métodos e instrumentos de fomento del DR con enfoque territorial, ii) promulgación de la ENDR, iii) constitución del SINADIS y MIDIS como ente rector</a:t>
            </a:r>
          </a:p>
          <a:p>
            <a:r>
              <a:rPr lang="es-ES" dirty="0" smtClean="0"/>
              <a:t>DEBILIDADES: dificultades no resueltas en la coordinación intersectorial, ii) no se conocen avances en el desarrollo de la estrategia, iii) tampoco hay avances en la estrategia de descentralización gradual de las competencias a los GORE y GOLO</a:t>
            </a:r>
            <a:endParaRPr lang="es-ES" dirty="0"/>
          </a:p>
        </p:txBody>
      </p:sp>
    </p:spTree>
    <p:extLst>
      <p:ext uri="{BB962C8B-B14F-4D97-AF65-F5344CB8AC3E}">
        <p14:creationId xmlns:p14="http://schemas.microsoft.com/office/powerpoint/2010/main" val="2367744453"/>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err="1" smtClean="0"/>
              <a:t>TIPs</a:t>
            </a:r>
            <a:endParaRPr lang="es-ES" dirty="0"/>
          </a:p>
        </p:txBody>
      </p:sp>
      <p:sp>
        <p:nvSpPr>
          <p:cNvPr id="3" name="Marcador de contenido 2"/>
          <p:cNvSpPr>
            <a:spLocks noGrp="1"/>
          </p:cNvSpPr>
          <p:nvPr>
            <p:ph idx="1"/>
          </p:nvPr>
        </p:nvSpPr>
        <p:spPr/>
        <p:txBody>
          <a:bodyPr>
            <a:normAutofit fontScale="92500" lnSpcReduction="10000"/>
          </a:bodyPr>
          <a:lstStyle/>
          <a:p>
            <a:r>
              <a:rPr lang="es-ES" dirty="0" smtClean="0"/>
              <a:t>Los procesos de reforma institucional son de largo plazo, no son lineales y se caracterizan por múltiples y complejos flujos y reflujos de interacciones y decisiones de diferentes fuerzas e intereses. </a:t>
            </a:r>
          </a:p>
          <a:p>
            <a:r>
              <a:rPr lang="es-ES" dirty="0" smtClean="0"/>
              <a:t>Esto es que se ha dado en el marco de una reforma del estado y la gestión pública. Afectada por errores de percepción, clientelismo, falta de una tecnocracia moderna, entre otros rasgos de la debilidad institucional.</a:t>
            </a:r>
            <a:endParaRPr lang="es-ES" dirty="0"/>
          </a:p>
        </p:txBody>
      </p:sp>
    </p:spTree>
    <p:extLst>
      <p:ext uri="{BB962C8B-B14F-4D97-AF65-F5344CB8AC3E}">
        <p14:creationId xmlns:p14="http://schemas.microsoft.com/office/powerpoint/2010/main" val="378340818"/>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ctrTitle"/>
          </p:nvPr>
        </p:nvSpPr>
        <p:spPr>
          <a:xfrm>
            <a:off x="838200" y="1117601"/>
            <a:ext cx="7772400" cy="1924050"/>
          </a:xfrm>
        </p:spPr>
        <p:txBody>
          <a:bodyPr>
            <a:normAutofit fontScale="90000"/>
          </a:bodyPr>
          <a:lstStyle/>
          <a:p>
            <a:r>
              <a:rPr lang="es-ES" dirty="0" smtClean="0"/>
              <a:t>3. HAKU WIÑAY</a:t>
            </a:r>
            <a:br>
              <a:rPr lang="es-ES" dirty="0" smtClean="0"/>
            </a:br>
            <a:r>
              <a:rPr lang="es-ES" dirty="0" smtClean="0"/>
              <a:t>HORIZONTE PRODUCTIVO A LOS POBRES DEL CAMPO</a:t>
            </a:r>
            <a:endParaRPr lang="es-ES" dirty="0"/>
          </a:p>
        </p:txBody>
      </p:sp>
      <p:sp>
        <p:nvSpPr>
          <p:cNvPr id="5" name="Subtítulo 4"/>
          <p:cNvSpPr>
            <a:spLocks noGrp="1"/>
          </p:cNvSpPr>
          <p:nvPr>
            <p:ph type="subTitle" idx="1"/>
          </p:nvPr>
        </p:nvSpPr>
        <p:spPr/>
        <p:txBody>
          <a:bodyPr/>
          <a:lstStyle/>
          <a:p>
            <a:r>
              <a:rPr lang="es-ES" dirty="0" smtClean="0"/>
              <a:t>MIDIS/FONCODES</a:t>
            </a:r>
          </a:p>
          <a:p>
            <a:r>
              <a:rPr lang="es-ES" dirty="0" smtClean="0"/>
              <a:t>2012-2015</a:t>
            </a:r>
            <a:endParaRPr lang="es-ES" dirty="0"/>
          </a:p>
        </p:txBody>
      </p:sp>
    </p:spTree>
    <p:extLst>
      <p:ext uri="{BB962C8B-B14F-4D97-AF65-F5344CB8AC3E}">
        <p14:creationId xmlns:p14="http://schemas.microsoft.com/office/powerpoint/2010/main" val="4841184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3.1 MARCO INSTITUCIONAL</a:t>
            </a:r>
            <a:endParaRPr lang="es-ES" dirty="0"/>
          </a:p>
        </p:txBody>
      </p:sp>
      <p:sp>
        <p:nvSpPr>
          <p:cNvPr id="3" name="Marcador de contenido 2"/>
          <p:cNvSpPr>
            <a:spLocks noGrp="1"/>
          </p:cNvSpPr>
          <p:nvPr>
            <p:ph idx="1"/>
          </p:nvPr>
        </p:nvSpPr>
        <p:spPr/>
        <p:txBody>
          <a:bodyPr>
            <a:normAutofit fontScale="92500"/>
          </a:bodyPr>
          <a:lstStyle/>
          <a:p>
            <a:r>
              <a:rPr lang="es-ES_tradnl" dirty="0"/>
              <a:t> </a:t>
            </a:r>
            <a:r>
              <a:rPr lang="es-PE" dirty="0" smtClean="0"/>
              <a:t>Creaci</a:t>
            </a:r>
            <a:r>
              <a:rPr lang="es-PE" dirty="0" smtClean="0"/>
              <a:t>ón del Ministerio de Desarrollo e Inclusión Social (</a:t>
            </a:r>
            <a:r>
              <a:rPr lang="es-ES_tradnl" dirty="0" smtClean="0"/>
              <a:t>MIDIS) en 2011, como ministerio articulador de los sectores y el gobierno.</a:t>
            </a:r>
          </a:p>
          <a:p>
            <a:pPr lvl="0"/>
            <a:r>
              <a:rPr lang="es-ES_tradnl" dirty="0" smtClean="0"/>
              <a:t>PLAN </a:t>
            </a:r>
            <a:r>
              <a:rPr lang="es-ES_tradnl" dirty="0"/>
              <a:t>ESTRATÉGICO “INCLUIR PARA CRECER</a:t>
            </a:r>
            <a:r>
              <a:rPr lang="es-ES_tradnl" dirty="0" smtClean="0"/>
              <a:t>” con enfoque de desarrollo territorial, esquema de programas seg</a:t>
            </a:r>
            <a:r>
              <a:rPr lang="es-ES_tradnl" dirty="0" smtClean="0"/>
              <a:t>ún ciclo de vida y con prioridad sobre la extrema pobreza rural</a:t>
            </a:r>
            <a:endParaRPr lang="es-PE" dirty="0"/>
          </a:p>
          <a:p>
            <a:pPr lvl="0"/>
            <a:r>
              <a:rPr lang="es-ES_tradnl" dirty="0" smtClean="0"/>
              <a:t>Dos programas ejes: FONCODES (</a:t>
            </a:r>
            <a:r>
              <a:rPr lang="es-ES_tradnl" dirty="0" err="1" smtClean="0"/>
              <a:t>Haku</a:t>
            </a:r>
            <a:r>
              <a:rPr lang="es-ES_tradnl" dirty="0" smtClean="0"/>
              <a:t> </a:t>
            </a:r>
            <a:r>
              <a:rPr lang="es-ES_tradnl" dirty="0" err="1" smtClean="0"/>
              <a:t>Wiñay</a:t>
            </a:r>
            <a:r>
              <a:rPr lang="es-ES_tradnl" dirty="0" smtClean="0"/>
              <a:t>) y Programa </a:t>
            </a:r>
            <a:r>
              <a:rPr lang="es-ES_tradnl" dirty="0"/>
              <a:t>Juntos</a:t>
            </a:r>
            <a:endParaRPr lang="es-PE" dirty="0"/>
          </a:p>
          <a:p>
            <a:endParaRPr lang="es-ES" dirty="0"/>
          </a:p>
        </p:txBody>
      </p:sp>
    </p:spTree>
    <p:extLst>
      <p:ext uri="{BB962C8B-B14F-4D97-AF65-F5344CB8AC3E}">
        <p14:creationId xmlns:p14="http://schemas.microsoft.com/office/powerpoint/2010/main" val="10936618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Estrategia: “Incluir </a:t>
            </a:r>
            <a:r>
              <a:rPr lang="es-ES" dirty="0" smtClean="0"/>
              <a:t>para </a:t>
            </a:r>
            <a:r>
              <a:rPr lang="es-ES" dirty="0" smtClean="0"/>
              <a:t>crecer”</a:t>
            </a:r>
            <a:endParaRPr lang="es-ES" dirty="0"/>
          </a:p>
        </p:txBody>
      </p:sp>
      <p:sp>
        <p:nvSpPr>
          <p:cNvPr id="3" name="Marcador de contenido 2"/>
          <p:cNvSpPr>
            <a:spLocks noGrp="1"/>
          </p:cNvSpPr>
          <p:nvPr>
            <p:ph idx="1"/>
          </p:nvPr>
        </p:nvSpPr>
        <p:spPr/>
        <p:txBody>
          <a:bodyPr>
            <a:normAutofit fontScale="92500" lnSpcReduction="20000"/>
          </a:bodyPr>
          <a:lstStyle/>
          <a:p>
            <a:r>
              <a:rPr lang="es-ES" dirty="0" smtClean="0"/>
              <a:t>Población objetivo: </a:t>
            </a:r>
            <a:r>
              <a:rPr lang="es-ES" dirty="0" smtClean="0"/>
              <a:t>extrema </a:t>
            </a:r>
            <a:r>
              <a:rPr lang="es-ES" dirty="0" smtClean="0"/>
              <a:t>pobreza rural</a:t>
            </a:r>
          </a:p>
          <a:p>
            <a:r>
              <a:rPr lang="es-ES" dirty="0" smtClean="0"/>
              <a:t>La inclusión económica como un o de sus ejes estratégicos:</a:t>
            </a:r>
          </a:p>
          <a:p>
            <a:r>
              <a:rPr lang="es-ES" dirty="0" smtClean="0"/>
              <a:t>Reducir la brecha de productividad del trabajo a través del acceso a los activos tangibles e intangibles para promover cambios en el portafolio de cultivos y crianzas, uso sostenible de los RRNN y nuevos emprendimientos</a:t>
            </a:r>
          </a:p>
          <a:p>
            <a:r>
              <a:rPr lang="es-ES" dirty="0" smtClean="0"/>
              <a:t>Se convoca a MINAGRI, MINAM, PRODUCE, …</a:t>
            </a:r>
          </a:p>
          <a:p>
            <a:pPr marL="0" indent="0">
              <a:buNone/>
            </a:pPr>
            <a:r>
              <a:rPr lang="es-ES" dirty="0" smtClean="0"/>
              <a:t> </a:t>
            </a:r>
            <a:endParaRPr lang="es-ES" dirty="0"/>
          </a:p>
        </p:txBody>
      </p:sp>
    </p:spTree>
    <p:extLst>
      <p:ext uri="{BB962C8B-B14F-4D97-AF65-F5344CB8AC3E}">
        <p14:creationId xmlns:p14="http://schemas.microsoft.com/office/powerpoint/2010/main" val="103613679"/>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3200" dirty="0" smtClean="0"/>
              <a:t>3.2 HAKU WIÑAY: PUESTA EN MARCHA </a:t>
            </a:r>
            <a:endParaRPr lang="es-ES" sz="3200" dirty="0"/>
          </a:p>
        </p:txBody>
      </p:sp>
      <p:sp>
        <p:nvSpPr>
          <p:cNvPr id="3" name="Marcador de contenido 2"/>
          <p:cNvSpPr>
            <a:spLocks noGrp="1"/>
          </p:cNvSpPr>
          <p:nvPr>
            <p:ph idx="1"/>
          </p:nvPr>
        </p:nvSpPr>
        <p:spPr>
          <a:xfrm>
            <a:off x="457200" y="1417638"/>
            <a:ext cx="8229600" cy="5148262"/>
          </a:xfrm>
        </p:spPr>
        <p:txBody>
          <a:bodyPr>
            <a:normAutofit fontScale="40000" lnSpcReduction="20000"/>
          </a:bodyPr>
          <a:lstStyle/>
          <a:p>
            <a:endParaRPr lang="es-ES_tradnl" b="1" dirty="0" smtClean="0"/>
          </a:p>
          <a:p>
            <a:pPr marL="0" lvl="0" indent="0">
              <a:buNone/>
            </a:pPr>
            <a:endParaRPr lang="es-ES_tradnl" dirty="0" smtClean="0"/>
          </a:p>
          <a:p>
            <a:pPr marL="0" indent="0">
              <a:buNone/>
            </a:pPr>
            <a:r>
              <a:rPr lang="es-ES_tradnl" dirty="0" smtClean="0"/>
              <a:t>ANTECEDENTES : MI </a:t>
            </a:r>
            <a:r>
              <a:rPr lang="es-ES_tradnl" dirty="0"/>
              <a:t>CHCRA </a:t>
            </a:r>
            <a:r>
              <a:rPr lang="es-ES_tradnl" dirty="0" smtClean="0"/>
              <a:t>EMPRENDEDORA (2010-2011) </a:t>
            </a:r>
            <a:endParaRPr lang="es-ES_tradnl" dirty="0"/>
          </a:p>
          <a:p>
            <a:pPr marL="0" indent="0">
              <a:buNone/>
            </a:pPr>
            <a:endParaRPr lang="es-ES_tradnl" dirty="0" smtClean="0"/>
          </a:p>
          <a:p>
            <a:r>
              <a:rPr lang="es-ES_tradnl" dirty="0" smtClean="0"/>
              <a:t>2012</a:t>
            </a:r>
            <a:r>
              <a:rPr lang="es-ES_tradnl" dirty="0"/>
              <a:t>: </a:t>
            </a:r>
          </a:p>
          <a:p>
            <a:pPr lvl="1"/>
            <a:r>
              <a:rPr lang="es-ES_tradnl" dirty="0" smtClean="0"/>
              <a:t>927 familias, </a:t>
            </a:r>
          </a:p>
          <a:p>
            <a:pPr lvl="1"/>
            <a:r>
              <a:rPr lang="es-ES_tradnl" dirty="0" smtClean="0"/>
              <a:t>3 </a:t>
            </a:r>
            <a:r>
              <a:rPr lang="es-ES_tradnl" dirty="0"/>
              <a:t>millones de soles (i.2 millones de dólares); </a:t>
            </a:r>
            <a:endParaRPr lang="es-ES_tradnl" dirty="0" smtClean="0"/>
          </a:p>
          <a:p>
            <a:pPr lvl="1"/>
            <a:r>
              <a:rPr lang="es-ES_tradnl" dirty="0" smtClean="0"/>
              <a:t>Inversión </a:t>
            </a:r>
            <a:r>
              <a:rPr lang="es-ES_tradnl" dirty="0"/>
              <a:t>de 3,800 soles por familia.</a:t>
            </a:r>
            <a:endParaRPr lang="es-PE" dirty="0"/>
          </a:p>
          <a:p>
            <a:pPr marL="0" indent="0">
              <a:buNone/>
            </a:pPr>
            <a:r>
              <a:rPr lang="es-ES_tradnl" dirty="0"/>
              <a:t> </a:t>
            </a:r>
            <a:endParaRPr lang="es-PE" dirty="0"/>
          </a:p>
          <a:p>
            <a:pPr lvl="0"/>
            <a:r>
              <a:rPr lang="es-ES_tradnl" dirty="0" smtClean="0"/>
              <a:t>2014</a:t>
            </a:r>
            <a:r>
              <a:rPr lang="es-ES_tradnl" dirty="0"/>
              <a:t>: </a:t>
            </a:r>
            <a:endParaRPr lang="es-ES_tradnl" dirty="0" smtClean="0"/>
          </a:p>
          <a:p>
            <a:pPr lvl="1"/>
            <a:r>
              <a:rPr lang="es-ES_tradnl" dirty="0" smtClean="0"/>
              <a:t>50 </a:t>
            </a:r>
            <a:r>
              <a:rPr lang="es-ES_tradnl" dirty="0"/>
              <a:t>mil familias, </a:t>
            </a:r>
            <a:endParaRPr lang="es-ES_tradnl" dirty="0" smtClean="0"/>
          </a:p>
          <a:p>
            <a:pPr lvl="1"/>
            <a:r>
              <a:rPr lang="es-ES_tradnl" dirty="0" smtClean="0"/>
              <a:t>607 </a:t>
            </a:r>
            <a:r>
              <a:rPr lang="es-ES_tradnl" dirty="0"/>
              <a:t>centros poblados, 94 distritos, 17 regiones. Y una inversión de </a:t>
            </a:r>
            <a:endParaRPr lang="es-ES_tradnl" dirty="0" smtClean="0"/>
          </a:p>
          <a:p>
            <a:pPr lvl="1"/>
            <a:r>
              <a:rPr lang="es-ES_tradnl" dirty="0" smtClean="0"/>
              <a:t>180 </a:t>
            </a:r>
            <a:r>
              <a:rPr lang="es-ES_tradnl" dirty="0" err="1"/>
              <a:t>mdsoles</a:t>
            </a:r>
            <a:r>
              <a:rPr lang="es-ES_tradnl" dirty="0"/>
              <a:t>. </a:t>
            </a:r>
            <a:endParaRPr lang="es-ES_tradnl" dirty="0" smtClean="0"/>
          </a:p>
          <a:p>
            <a:pPr lvl="0"/>
            <a:endParaRPr lang="es-ES_tradnl" dirty="0" smtClean="0"/>
          </a:p>
          <a:p>
            <a:pPr lvl="0"/>
            <a:r>
              <a:rPr lang="es-ES_tradnl" dirty="0" smtClean="0"/>
              <a:t>Luego </a:t>
            </a:r>
            <a:r>
              <a:rPr lang="es-ES_tradnl" dirty="0"/>
              <a:t>de tres años en un distrito, se transfiere al municipio local para que lo consolide, </a:t>
            </a:r>
            <a:endParaRPr lang="es-PE" dirty="0"/>
          </a:p>
          <a:p>
            <a:pPr marL="0" indent="0">
              <a:buNone/>
            </a:pPr>
            <a:r>
              <a:rPr lang="es-ES_tradnl" dirty="0"/>
              <a:t> </a:t>
            </a:r>
            <a:endParaRPr lang="es-ES_tradnl" dirty="0" smtClean="0"/>
          </a:p>
          <a:p>
            <a:pPr marL="0" indent="0">
              <a:buNone/>
            </a:pPr>
            <a:r>
              <a:rPr lang="es-ES_tradnl" b="1" dirty="0" smtClean="0"/>
              <a:t>PROCESO </a:t>
            </a:r>
            <a:r>
              <a:rPr lang="es-ES_tradnl" b="1" dirty="0"/>
              <a:t>DE LA INTERVENCIÓN </a:t>
            </a:r>
            <a:endParaRPr lang="es-PE" dirty="0"/>
          </a:p>
          <a:p>
            <a:pPr marL="0" indent="0">
              <a:buNone/>
            </a:pPr>
            <a:r>
              <a:rPr lang="es-ES_tradnl" dirty="0"/>
              <a:t> </a:t>
            </a:r>
            <a:endParaRPr lang="es-PE" dirty="0"/>
          </a:p>
          <a:p>
            <a:pPr lvl="1"/>
            <a:r>
              <a:rPr lang="es-ES_tradnl" dirty="0"/>
              <a:t>Identificación de la zona</a:t>
            </a:r>
            <a:endParaRPr lang="es-PE" dirty="0"/>
          </a:p>
          <a:p>
            <a:pPr lvl="1"/>
            <a:r>
              <a:rPr lang="es-ES_tradnl" dirty="0"/>
              <a:t>Creación de los núcleos ejecutores</a:t>
            </a:r>
            <a:endParaRPr lang="es-PE" dirty="0"/>
          </a:p>
          <a:p>
            <a:pPr lvl="1"/>
            <a:r>
              <a:rPr lang="es-ES_tradnl" dirty="0"/>
              <a:t>diagnóstico participativo</a:t>
            </a:r>
            <a:endParaRPr lang="es-PE" dirty="0"/>
          </a:p>
          <a:p>
            <a:pPr lvl="1"/>
            <a:r>
              <a:rPr lang="es-ES_tradnl" dirty="0"/>
              <a:t>expediente técnico</a:t>
            </a:r>
            <a:endParaRPr lang="es-PE" dirty="0"/>
          </a:p>
          <a:p>
            <a:pPr lvl="1"/>
            <a:r>
              <a:rPr lang="es-ES_tradnl" dirty="0"/>
              <a:t>Puesta en práctica</a:t>
            </a:r>
            <a:endParaRPr lang="es-PE" dirty="0"/>
          </a:p>
          <a:p>
            <a:pPr lvl="1"/>
            <a:r>
              <a:rPr lang="es-ES_tradnl" dirty="0"/>
              <a:t>Núcleo ejecutor distrital</a:t>
            </a:r>
          </a:p>
          <a:p>
            <a:endParaRPr lang="es-PE" dirty="0"/>
          </a:p>
        </p:txBody>
      </p:sp>
    </p:spTree>
    <p:extLst>
      <p:ext uri="{BB962C8B-B14F-4D97-AF65-F5344CB8AC3E}">
        <p14:creationId xmlns:p14="http://schemas.microsoft.com/office/powerpoint/2010/main" val="21645956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CONTENIDO</a:t>
            </a:r>
            <a:endParaRPr lang="es-ES" dirty="0"/>
          </a:p>
        </p:txBody>
      </p:sp>
      <p:sp>
        <p:nvSpPr>
          <p:cNvPr id="3" name="Marcador de contenido 2"/>
          <p:cNvSpPr>
            <a:spLocks noGrp="1"/>
          </p:cNvSpPr>
          <p:nvPr>
            <p:ph idx="1"/>
          </p:nvPr>
        </p:nvSpPr>
        <p:spPr/>
        <p:txBody>
          <a:bodyPr/>
          <a:lstStyle/>
          <a:p>
            <a:pPr marL="514350" indent="-514350">
              <a:buFont typeface="+mj-lt"/>
              <a:buAutoNum type="arabicPeriod"/>
            </a:pPr>
            <a:r>
              <a:rPr lang="es-ES" dirty="0" smtClean="0"/>
              <a:t>Contexto y grandes etapas </a:t>
            </a:r>
          </a:p>
          <a:p>
            <a:pPr marL="514350" indent="-514350">
              <a:buFont typeface="+mj-lt"/>
              <a:buAutoNum type="arabicPeriod"/>
            </a:pPr>
            <a:r>
              <a:rPr lang="es-ES" dirty="0" smtClean="0"/>
              <a:t>Características Generales y Proceso de maduración </a:t>
            </a:r>
          </a:p>
          <a:p>
            <a:pPr marL="514350" indent="-514350">
              <a:buFont typeface="+mj-lt"/>
              <a:buAutoNum type="arabicPeriod"/>
            </a:pPr>
            <a:r>
              <a:rPr lang="es-ES" dirty="0" err="1" smtClean="0"/>
              <a:t>Haku</a:t>
            </a:r>
            <a:r>
              <a:rPr lang="es-ES" dirty="0" smtClean="0"/>
              <a:t> </a:t>
            </a:r>
            <a:r>
              <a:rPr lang="es-ES" dirty="0" err="1" smtClean="0"/>
              <a:t>Wiñay</a:t>
            </a:r>
            <a:r>
              <a:rPr lang="es-ES" dirty="0" smtClean="0"/>
              <a:t> y otros modelos en </a:t>
            </a:r>
            <a:r>
              <a:rPr lang="es-ES" dirty="0" smtClean="0"/>
              <a:t>operación</a:t>
            </a:r>
          </a:p>
          <a:p>
            <a:pPr marL="514350" indent="-514350">
              <a:buFont typeface="+mj-lt"/>
              <a:buAutoNum type="arabicPeriod"/>
            </a:pPr>
            <a:r>
              <a:rPr lang="es-ES" dirty="0" smtClean="0"/>
              <a:t>Abordaje según temas clave</a:t>
            </a:r>
            <a:endParaRPr lang="es-ES" dirty="0"/>
          </a:p>
          <a:p>
            <a:endParaRPr lang="es-ES" dirty="0"/>
          </a:p>
        </p:txBody>
      </p:sp>
    </p:spTree>
    <p:extLst>
      <p:ext uri="{BB962C8B-B14F-4D97-AF65-F5344CB8AC3E}">
        <p14:creationId xmlns:p14="http://schemas.microsoft.com/office/powerpoint/2010/main" val="3778978358"/>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smtClean="0"/>
              <a:t>3.3 HAKU WIÑAY:POBLACI</a:t>
            </a:r>
            <a:r>
              <a:rPr lang="es-ES" dirty="0" smtClean="0"/>
              <a:t>ÓN OBJETIVO</a:t>
            </a:r>
            <a:endParaRPr lang="es-ES" dirty="0"/>
          </a:p>
        </p:txBody>
      </p:sp>
      <p:sp>
        <p:nvSpPr>
          <p:cNvPr id="3" name="Marcador de contenido 2"/>
          <p:cNvSpPr>
            <a:spLocks noGrp="1"/>
          </p:cNvSpPr>
          <p:nvPr>
            <p:ph idx="1"/>
          </p:nvPr>
        </p:nvSpPr>
        <p:spPr/>
        <p:txBody>
          <a:bodyPr>
            <a:normAutofit/>
          </a:bodyPr>
          <a:lstStyle/>
          <a:p>
            <a:pPr marL="0" indent="0">
              <a:buNone/>
            </a:pPr>
            <a:endParaRPr lang="es-PE" dirty="0"/>
          </a:p>
          <a:p>
            <a:pPr lvl="0"/>
            <a:r>
              <a:rPr lang="es-ES_tradnl" dirty="0"/>
              <a:t>Usuarios del programa juntos,</a:t>
            </a:r>
            <a:endParaRPr lang="es-PE" dirty="0"/>
          </a:p>
          <a:p>
            <a:pPr lvl="0"/>
            <a:r>
              <a:rPr lang="es-ES_tradnl" dirty="0"/>
              <a:t>familias</a:t>
            </a:r>
            <a:endParaRPr lang="es-PE" dirty="0"/>
          </a:p>
          <a:p>
            <a:pPr lvl="0"/>
            <a:r>
              <a:rPr lang="es-ES_tradnl" dirty="0"/>
              <a:t>Población en economía de </a:t>
            </a:r>
            <a:r>
              <a:rPr lang="es-ES_tradnl" dirty="0" smtClean="0"/>
              <a:t>subsistencia </a:t>
            </a:r>
            <a:endParaRPr lang="es-PE" dirty="0"/>
          </a:p>
          <a:p>
            <a:pPr lvl="0"/>
            <a:r>
              <a:rPr lang="es-ES_tradnl" dirty="0"/>
              <a:t>Predios menores a 5 has</a:t>
            </a:r>
            <a:endParaRPr lang="es-PE" dirty="0"/>
          </a:p>
          <a:p>
            <a:pPr lvl="0"/>
            <a:r>
              <a:rPr lang="es-ES_tradnl" dirty="0"/>
              <a:t>Técnicas tradicionales y riego por secano</a:t>
            </a:r>
            <a:endParaRPr lang="es-PE" dirty="0"/>
          </a:p>
          <a:p>
            <a:pPr lvl="0"/>
            <a:r>
              <a:rPr lang="es-ES_tradnl" dirty="0" smtClean="0"/>
              <a:t>Á</a:t>
            </a:r>
            <a:r>
              <a:rPr lang="es-ES_tradnl" dirty="0" smtClean="0"/>
              <a:t>mbito </a:t>
            </a:r>
            <a:r>
              <a:rPr lang="es-ES_tradnl" dirty="0"/>
              <a:t>andino y amazónico</a:t>
            </a:r>
            <a:endParaRPr lang="es-PE" dirty="0"/>
          </a:p>
          <a:p>
            <a:endParaRPr lang="es-ES" dirty="0"/>
          </a:p>
        </p:txBody>
      </p:sp>
    </p:spTree>
    <p:extLst>
      <p:ext uri="{BB962C8B-B14F-4D97-AF65-F5344CB8AC3E}">
        <p14:creationId xmlns:p14="http://schemas.microsoft.com/office/powerpoint/2010/main" val="22006007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smtClean="0"/>
              <a:t>HAKU WIÑAY: COMPONENTES Y METODOLOG</a:t>
            </a:r>
            <a:r>
              <a:rPr lang="es-ES" dirty="0" smtClean="0"/>
              <a:t>ÍA</a:t>
            </a:r>
            <a:endParaRPr lang="es-ES" dirty="0"/>
          </a:p>
        </p:txBody>
      </p:sp>
      <p:sp>
        <p:nvSpPr>
          <p:cNvPr id="3" name="Marcador de contenido 2"/>
          <p:cNvSpPr>
            <a:spLocks noGrp="1"/>
          </p:cNvSpPr>
          <p:nvPr>
            <p:ph idx="1"/>
          </p:nvPr>
        </p:nvSpPr>
        <p:spPr/>
        <p:txBody>
          <a:bodyPr>
            <a:normAutofit fontScale="47500" lnSpcReduction="20000"/>
          </a:bodyPr>
          <a:lstStyle/>
          <a:p>
            <a:r>
              <a:rPr lang="es-ES_tradnl" b="1" dirty="0" smtClean="0"/>
              <a:t>COMPONENTES</a:t>
            </a:r>
            <a:endParaRPr lang="es-PE" dirty="0"/>
          </a:p>
          <a:p>
            <a:pPr lvl="1"/>
            <a:r>
              <a:rPr lang="es-ES_tradnl" dirty="0"/>
              <a:t>1) Fortalecimiento de los sistemas de producción familiar,</a:t>
            </a:r>
            <a:endParaRPr lang="es-PE" dirty="0"/>
          </a:p>
          <a:p>
            <a:pPr lvl="1"/>
            <a:r>
              <a:rPr lang="es-ES_tradnl" dirty="0"/>
              <a:t>2) Vivienda saludable</a:t>
            </a:r>
            <a:endParaRPr lang="es-PE" dirty="0"/>
          </a:p>
          <a:p>
            <a:pPr lvl="1"/>
            <a:r>
              <a:rPr lang="es-ES_tradnl" dirty="0"/>
              <a:t>3) Promoción de negocios rurales</a:t>
            </a:r>
            <a:endParaRPr lang="es-PE" dirty="0"/>
          </a:p>
          <a:p>
            <a:pPr lvl="1"/>
            <a:r>
              <a:rPr lang="es-ES_tradnl" dirty="0"/>
              <a:t>4) Desarrollo de capacidades financieras</a:t>
            </a:r>
            <a:endParaRPr lang="es-PE" dirty="0"/>
          </a:p>
          <a:p>
            <a:pPr marL="0" indent="0">
              <a:buNone/>
            </a:pPr>
            <a:endParaRPr lang="es-PE" dirty="0"/>
          </a:p>
          <a:p>
            <a:r>
              <a:rPr lang="es-ES_tradnl" dirty="0"/>
              <a:t> </a:t>
            </a:r>
            <a:r>
              <a:rPr lang="es-ES_tradnl" b="1" dirty="0"/>
              <a:t>PAQUETE TECNOLÓGICO</a:t>
            </a:r>
            <a:endParaRPr lang="es-PE" dirty="0"/>
          </a:p>
          <a:p>
            <a:pPr lvl="1"/>
            <a:r>
              <a:rPr lang="es-ES_tradnl" dirty="0" smtClean="0"/>
              <a:t>Riego </a:t>
            </a:r>
            <a:r>
              <a:rPr lang="es-ES_tradnl" dirty="0"/>
              <a:t>por aspersión, </a:t>
            </a:r>
            <a:endParaRPr lang="es-ES_tradnl" dirty="0" smtClean="0"/>
          </a:p>
          <a:p>
            <a:pPr lvl="1"/>
            <a:r>
              <a:rPr lang="es-ES_tradnl" dirty="0" smtClean="0"/>
              <a:t>huertos</a:t>
            </a:r>
            <a:r>
              <a:rPr lang="es-ES_tradnl" dirty="0"/>
              <a:t>, </a:t>
            </a:r>
            <a:endParaRPr lang="es-ES_tradnl" dirty="0" smtClean="0"/>
          </a:p>
          <a:p>
            <a:pPr lvl="1"/>
            <a:r>
              <a:rPr lang="es-ES_tradnl" dirty="0" err="1" smtClean="0"/>
              <a:t>fitotoldos</a:t>
            </a:r>
            <a:r>
              <a:rPr lang="es-ES_tradnl" dirty="0"/>
              <a:t>, </a:t>
            </a:r>
            <a:endParaRPr lang="es-ES_tradnl" dirty="0" smtClean="0"/>
          </a:p>
          <a:p>
            <a:pPr lvl="1"/>
            <a:r>
              <a:rPr lang="es-ES_tradnl" dirty="0" smtClean="0"/>
              <a:t>abono</a:t>
            </a:r>
            <a:r>
              <a:rPr lang="es-ES_tradnl" dirty="0"/>
              <a:t>, </a:t>
            </a:r>
            <a:endParaRPr lang="es-ES_tradnl" dirty="0" smtClean="0"/>
          </a:p>
          <a:p>
            <a:pPr lvl="1"/>
            <a:r>
              <a:rPr lang="es-ES_tradnl" dirty="0" smtClean="0"/>
              <a:t>semillas</a:t>
            </a:r>
            <a:r>
              <a:rPr lang="es-ES_tradnl" dirty="0"/>
              <a:t>, </a:t>
            </a:r>
            <a:endParaRPr lang="es-ES_tradnl" dirty="0" smtClean="0"/>
          </a:p>
          <a:p>
            <a:pPr lvl="1"/>
            <a:r>
              <a:rPr lang="es-ES_tradnl" dirty="0" smtClean="0"/>
              <a:t>cocina </a:t>
            </a:r>
            <a:r>
              <a:rPr lang="es-ES_tradnl" dirty="0"/>
              <a:t>mejorada, </a:t>
            </a:r>
            <a:endParaRPr lang="es-ES_tradnl" dirty="0" smtClean="0"/>
          </a:p>
          <a:p>
            <a:pPr lvl="1"/>
            <a:r>
              <a:rPr lang="es-ES_tradnl" dirty="0" smtClean="0"/>
              <a:t>vivienda </a:t>
            </a:r>
            <a:r>
              <a:rPr lang="es-ES_tradnl" dirty="0"/>
              <a:t>saludable, letrina… </a:t>
            </a:r>
            <a:endParaRPr lang="es-ES_tradnl" dirty="0" smtClean="0"/>
          </a:p>
          <a:p>
            <a:pPr lvl="0"/>
            <a:endParaRPr lang="es-PE" dirty="0"/>
          </a:p>
          <a:p>
            <a:pPr lvl="0"/>
            <a:r>
              <a:rPr lang="es-ES_tradnl" b="1" dirty="0" smtClean="0"/>
              <a:t>METODOLOG</a:t>
            </a:r>
            <a:r>
              <a:rPr lang="es-ES_tradnl" b="1" dirty="0" smtClean="0"/>
              <a:t>ÍA DEL INTERAPRENDIZAJE:</a:t>
            </a:r>
          </a:p>
          <a:p>
            <a:pPr lvl="1"/>
            <a:r>
              <a:rPr lang="es-ES_tradnl" dirty="0" smtClean="0"/>
              <a:t>maestros</a:t>
            </a:r>
            <a:r>
              <a:rPr lang="es-ES_tradnl" dirty="0"/>
              <a:t>-promotores-extensionistas campesinos, </a:t>
            </a:r>
            <a:endParaRPr lang="es-ES_tradnl" dirty="0" smtClean="0"/>
          </a:p>
          <a:p>
            <a:pPr lvl="1"/>
            <a:r>
              <a:rPr lang="es-ES_tradnl" dirty="0" smtClean="0"/>
              <a:t>campesinos </a:t>
            </a:r>
            <a:r>
              <a:rPr lang="es-ES_tradnl" dirty="0"/>
              <a:t>que saben y que enseñan lo que </a:t>
            </a:r>
            <a:r>
              <a:rPr lang="es-ES_tradnl" dirty="0" smtClean="0"/>
              <a:t>saben</a:t>
            </a:r>
            <a:r>
              <a:rPr lang="es-ES_tradnl" dirty="0"/>
              <a:t> </a:t>
            </a:r>
            <a:r>
              <a:rPr lang="es-ES_tradnl" dirty="0" smtClean="0"/>
              <a:t>(YACHACHIQ)</a:t>
            </a:r>
          </a:p>
          <a:p>
            <a:pPr lvl="1"/>
            <a:r>
              <a:rPr lang="es-ES_tradnl" dirty="0" smtClean="0"/>
              <a:t>35 </a:t>
            </a:r>
            <a:r>
              <a:rPr lang="es-ES_tradnl" dirty="0"/>
              <a:t>familias por </a:t>
            </a:r>
            <a:r>
              <a:rPr lang="es-ES_tradnl" dirty="0" err="1"/>
              <a:t>yachachiq</a:t>
            </a:r>
            <a:endParaRPr lang="es-PE" dirty="0"/>
          </a:p>
          <a:p>
            <a:pPr lvl="1"/>
            <a:endParaRPr lang="es-ES" dirty="0"/>
          </a:p>
        </p:txBody>
      </p:sp>
    </p:spTree>
    <p:extLst>
      <p:ext uri="{BB962C8B-B14F-4D97-AF65-F5344CB8AC3E}">
        <p14:creationId xmlns:p14="http://schemas.microsoft.com/office/powerpoint/2010/main" val="25944710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ctrTitle"/>
          </p:nvPr>
        </p:nvSpPr>
        <p:spPr/>
        <p:txBody>
          <a:bodyPr/>
          <a:lstStyle/>
          <a:p>
            <a:r>
              <a:rPr lang="es-ES" dirty="0" smtClean="0"/>
              <a:t>TEMAS GRAVITANTES PARA LA ARTICULACIÓN</a:t>
            </a:r>
            <a:endParaRPr lang="es-ES" dirty="0"/>
          </a:p>
        </p:txBody>
      </p:sp>
      <p:sp>
        <p:nvSpPr>
          <p:cNvPr id="5" name="Subtítulo 4"/>
          <p:cNvSpPr>
            <a:spLocks noGrp="1"/>
          </p:cNvSpPr>
          <p:nvPr>
            <p:ph type="subTitle" idx="1"/>
          </p:nvPr>
        </p:nvSpPr>
        <p:spPr/>
        <p:txBody>
          <a:bodyPr/>
          <a:lstStyle/>
          <a:p>
            <a:endParaRPr lang="es-ES"/>
          </a:p>
        </p:txBody>
      </p:sp>
    </p:spTree>
    <p:extLst>
      <p:ext uri="{BB962C8B-B14F-4D97-AF65-F5344CB8AC3E}">
        <p14:creationId xmlns:p14="http://schemas.microsoft.com/office/powerpoint/2010/main" val="480916735"/>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008062"/>
          </a:xfrm>
        </p:spPr>
        <p:txBody>
          <a:bodyPr>
            <a:normAutofit/>
          </a:bodyPr>
          <a:lstStyle/>
          <a:p>
            <a:r>
              <a:rPr lang="es-CL" sz="3200" b="1" dirty="0" smtClean="0"/>
              <a:t>Coordinación Institucional en </a:t>
            </a:r>
            <a:r>
              <a:rPr lang="es-CL" sz="3200" b="1" dirty="0" smtClean="0"/>
              <a:t>Perú</a:t>
            </a:r>
            <a:endParaRPr lang="es-ES" sz="3200" dirty="0"/>
          </a:p>
        </p:txBody>
      </p:sp>
      <p:sp>
        <p:nvSpPr>
          <p:cNvPr id="3" name="Marcador de contenido 2"/>
          <p:cNvSpPr>
            <a:spLocks noGrp="1"/>
          </p:cNvSpPr>
          <p:nvPr>
            <p:ph idx="1"/>
          </p:nvPr>
        </p:nvSpPr>
        <p:spPr>
          <a:xfrm>
            <a:off x="457200" y="1562100"/>
            <a:ext cx="8229600" cy="4940300"/>
          </a:xfrm>
        </p:spPr>
        <p:txBody>
          <a:bodyPr>
            <a:normAutofit fontScale="25000" lnSpcReduction="20000"/>
          </a:bodyPr>
          <a:lstStyle/>
          <a:p>
            <a:pPr marL="0" indent="0">
              <a:buNone/>
            </a:pPr>
            <a:r>
              <a:rPr lang="es-CL" sz="7400" dirty="0" smtClean="0"/>
              <a:t>Diferentes esfuerzos y actores: </a:t>
            </a:r>
            <a:r>
              <a:rPr lang="es-CL" sz="7400" dirty="0" smtClean="0"/>
              <a:t>PCM-CIAS, </a:t>
            </a:r>
            <a:r>
              <a:rPr lang="es-CL" sz="7400" dirty="0" smtClean="0"/>
              <a:t>MEF</a:t>
            </a:r>
            <a:r>
              <a:rPr lang="es-CL" sz="7400" dirty="0" smtClean="0"/>
              <a:t>, MINAG, </a:t>
            </a:r>
            <a:r>
              <a:rPr lang="es-CL" sz="7400" dirty="0" smtClean="0"/>
              <a:t>MIDIS</a:t>
            </a:r>
            <a:endParaRPr lang="es-CL" sz="7400" b="1" dirty="0" smtClean="0"/>
          </a:p>
          <a:p>
            <a:pPr marL="0" indent="0">
              <a:buNone/>
            </a:pPr>
            <a:r>
              <a:rPr lang="es-CL" sz="7400" b="1" dirty="0" smtClean="0"/>
              <a:t>1. PCM-CIAS: </a:t>
            </a:r>
          </a:p>
          <a:p>
            <a:r>
              <a:rPr lang="es-CL" sz="7400" dirty="0" smtClean="0"/>
              <a:t>Estrategia Nacional de Desarrollo Rural (2009),</a:t>
            </a:r>
          </a:p>
          <a:p>
            <a:r>
              <a:rPr lang="es-CL" sz="7400" dirty="0" smtClean="0"/>
              <a:t>Comisi</a:t>
            </a:r>
            <a:r>
              <a:rPr lang="es-CL" sz="7400" dirty="0" smtClean="0"/>
              <a:t>ón Multisectorial de Desarrollo Rural</a:t>
            </a:r>
            <a:r>
              <a:rPr lang="es-CL" sz="7400" dirty="0" smtClean="0"/>
              <a:t> </a:t>
            </a:r>
          </a:p>
          <a:p>
            <a:r>
              <a:rPr lang="es-CL" sz="7400" dirty="0" smtClean="0"/>
              <a:t>Coordinaci</a:t>
            </a:r>
            <a:r>
              <a:rPr lang="es-CL" sz="7400" dirty="0" smtClean="0"/>
              <a:t>ón de Programas sociales sectoriales </a:t>
            </a:r>
            <a:endParaRPr lang="es-CL" sz="7400" dirty="0"/>
          </a:p>
          <a:p>
            <a:pPr marL="0" indent="0">
              <a:buNone/>
            </a:pPr>
            <a:r>
              <a:rPr lang="es-CL" sz="7400" b="1" dirty="0" smtClean="0"/>
              <a:t>2. MEF/SNIP: </a:t>
            </a:r>
          </a:p>
          <a:p>
            <a:pPr lvl="1"/>
            <a:r>
              <a:rPr lang="es-CL" sz="7000" dirty="0" smtClean="0"/>
              <a:t>Diseño </a:t>
            </a:r>
            <a:r>
              <a:rPr lang="es-CL" sz="7000" dirty="0" smtClean="0"/>
              <a:t>de </a:t>
            </a:r>
            <a:r>
              <a:rPr lang="es-CL" sz="7000" dirty="0" smtClean="0"/>
              <a:t>PIP</a:t>
            </a:r>
            <a:r>
              <a:rPr lang="es-CL" sz="7000" dirty="0" smtClean="0"/>
              <a:t>`s</a:t>
            </a:r>
            <a:r>
              <a:rPr lang="es-CL" sz="7000" dirty="0" smtClean="0"/>
              <a:t> </a:t>
            </a:r>
            <a:r>
              <a:rPr lang="es-CL" sz="7000" dirty="0" smtClean="0"/>
              <a:t>en cada ministerio según una estrategia común que gerencia el MEF. Se estructuran PIP con el enfoque </a:t>
            </a:r>
            <a:r>
              <a:rPr lang="es-CL" sz="7000" dirty="0" smtClean="0"/>
              <a:t>de </a:t>
            </a:r>
            <a:r>
              <a:rPr lang="es-CL" sz="7000" dirty="0" smtClean="0"/>
              <a:t>escalamiento, segñun estratos diferenciados del sector rural: extrema pobreza, agriculotres con mayores vinculaciones al mercado, Sistema de concurso de proyectos más o menos exigentes</a:t>
            </a:r>
            <a:r>
              <a:rPr lang="es-CL" sz="7000" dirty="0" smtClean="0"/>
              <a:t>.</a:t>
            </a:r>
            <a:endParaRPr lang="es-CL" sz="7000" dirty="0" smtClean="0"/>
          </a:p>
          <a:p>
            <a:pPr lvl="1"/>
            <a:r>
              <a:rPr lang="es-CL" sz="7000" dirty="0" smtClean="0"/>
              <a:t>Programa PROCOMPITE </a:t>
            </a:r>
            <a:r>
              <a:rPr lang="es-CL" sz="7000" dirty="0" smtClean="0"/>
              <a:t>para </a:t>
            </a:r>
            <a:r>
              <a:rPr lang="es-CL" sz="7000" dirty="0" smtClean="0"/>
              <a:t>gobiernos regionales y locales</a:t>
            </a:r>
            <a:r>
              <a:rPr lang="es-CL" sz="7000" dirty="0" smtClean="0"/>
              <a:t>.</a:t>
            </a:r>
            <a:endParaRPr lang="es-CL" sz="7400" b="1" dirty="0"/>
          </a:p>
          <a:p>
            <a:pPr marL="0" indent="0">
              <a:buNone/>
            </a:pPr>
            <a:r>
              <a:rPr lang="es-CL" sz="7400" b="1" dirty="0" smtClean="0"/>
              <a:t>3. MINAGRI/</a:t>
            </a:r>
            <a:r>
              <a:rPr lang="es-CL" sz="7400" b="1" dirty="0" smtClean="0"/>
              <a:t>AGRORURAL/SNIA </a:t>
            </a:r>
          </a:p>
          <a:p>
            <a:pPr marL="0" indent="0">
              <a:buNone/>
            </a:pPr>
            <a:r>
              <a:rPr lang="es-CL" sz="7400" dirty="0" smtClean="0"/>
              <a:t>Los </a:t>
            </a:r>
            <a:r>
              <a:rPr lang="es-CL" sz="7400" dirty="0"/>
              <a:t>proyectos que buscan alianzas y coordinaciones </a:t>
            </a:r>
            <a:r>
              <a:rPr lang="es-CL" sz="7400" dirty="0" smtClean="0"/>
              <a:t> y aquellos que buscan la relación intergubernamental.</a:t>
            </a:r>
            <a:endParaRPr lang="es-CL" sz="7400" dirty="0"/>
          </a:p>
          <a:p>
            <a:pPr marL="0" indent="0">
              <a:buNone/>
            </a:pPr>
            <a:r>
              <a:rPr lang="es-CL" sz="7400" b="1" dirty="0" smtClean="0"/>
              <a:t>4. MIDIS/FONCODES </a:t>
            </a:r>
          </a:p>
          <a:p>
            <a:pPr lvl="1"/>
            <a:r>
              <a:rPr lang="es-CL" sz="7000" dirty="0" smtClean="0"/>
              <a:t>Ente rector del Desarrollo social</a:t>
            </a:r>
          </a:p>
          <a:p>
            <a:pPr lvl="1"/>
            <a:r>
              <a:rPr lang="es-CL" sz="7000" dirty="0" smtClean="0"/>
              <a:t>Estrategia Incluir para crecer (2012)</a:t>
            </a:r>
          </a:p>
          <a:p>
            <a:pPr lvl="1"/>
            <a:r>
              <a:rPr lang="es-CL" sz="7000" dirty="0" smtClean="0"/>
              <a:t>Haku Wiñay</a:t>
            </a:r>
            <a:endParaRPr lang="es-CL" sz="7000" dirty="0" smtClean="0"/>
          </a:p>
          <a:p>
            <a:pPr marL="0" indent="0">
              <a:buNone/>
            </a:pPr>
            <a:r>
              <a:rPr lang="es-CL" dirty="0" smtClean="0"/>
              <a:t>…</a:t>
            </a:r>
          </a:p>
          <a:p>
            <a:endParaRPr lang="es-CL" dirty="0" smtClean="0"/>
          </a:p>
        </p:txBody>
      </p:sp>
    </p:spTree>
    <p:extLst>
      <p:ext uri="{BB962C8B-B14F-4D97-AF65-F5344CB8AC3E}">
        <p14:creationId xmlns:p14="http://schemas.microsoft.com/office/powerpoint/2010/main" val="445670714"/>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2. PUESTA EN MARCHA EN PERU</a:t>
            </a:r>
            <a:endParaRPr lang="es-ES" dirty="0"/>
          </a:p>
        </p:txBody>
      </p:sp>
      <p:sp>
        <p:nvSpPr>
          <p:cNvPr id="3" name="Marcador de contenido 2"/>
          <p:cNvSpPr>
            <a:spLocks noGrp="1"/>
          </p:cNvSpPr>
          <p:nvPr>
            <p:ph idx="1"/>
          </p:nvPr>
        </p:nvSpPr>
        <p:spPr/>
        <p:txBody>
          <a:bodyPr>
            <a:normAutofit fontScale="77500" lnSpcReduction="20000"/>
          </a:bodyPr>
          <a:lstStyle/>
          <a:p>
            <a:pPr marL="0" indent="0">
              <a:buNone/>
            </a:pPr>
            <a:r>
              <a:rPr lang="es-CL" dirty="0" smtClean="0"/>
              <a:t>1. El MEF/SNIP: Modelo </a:t>
            </a:r>
            <a:r>
              <a:rPr lang="es-CL" dirty="0" smtClean="0"/>
              <a:t>de tres </a:t>
            </a:r>
            <a:r>
              <a:rPr lang="es-CL" dirty="0" smtClean="0"/>
              <a:t>etapas de PIP : </a:t>
            </a:r>
            <a:r>
              <a:rPr lang="es-CL" dirty="0" smtClean="0"/>
              <a:t>pyto demostrativo (3años), expansión (4 años), consolidación (5 años). </a:t>
            </a:r>
            <a:r>
              <a:rPr lang="es-CL" dirty="0" smtClean="0"/>
              <a:t>E</a:t>
            </a:r>
            <a:r>
              <a:rPr lang="es-CL" dirty="0" smtClean="0"/>
              <a:t>nriquecido </a:t>
            </a:r>
            <a:r>
              <a:rPr lang="es-CL" dirty="0"/>
              <a:t>con aprendizaje y </a:t>
            </a:r>
            <a:r>
              <a:rPr lang="es-CL" dirty="0" smtClean="0"/>
              <a:t>ajustes.</a:t>
            </a:r>
            <a:endParaRPr lang="es-CL" dirty="0" smtClean="0"/>
          </a:p>
          <a:p>
            <a:pPr marL="0" lvl="0" indent="0">
              <a:buNone/>
            </a:pPr>
            <a:r>
              <a:rPr lang="es-CL" dirty="0" smtClean="0"/>
              <a:t>2. PCM-CIAS: Sin operacionalizaci</a:t>
            </a:r>
            <a:r>
              <a:rPr lang="es-CL" dirty="0" smtClean="0"/>
              <a:t>ón real</a:t>
            </a:r>
            <a:endParaRPr lang="es-CL" dirty="0" smtClean="0"/>
          </a:p>
          <a:p>
            <a:pPr marL="0" lvl="0" indent="0">
              <a:buNone/>
            </a:pPr>
            <a:r>
              <a:rPr lang="es-CL" dirty="0" smtClean="0"/>
              <a:t>3. MINAG/</a:t>
            </a:r>
            <a:r>
              <a:rPr lang="es-CL" dirty="0" smtClean="0"/>
              <a:t>AGRORURAL: Proyectos cada uno en su tema</a:t>
            </a:r>
            <a:endParaRPr lang="es-CL" dirty="0" smtClean="0"/>
          </a:p>
          <a:p>
            <a:pPr marL="0" lvl="0" indent="0">
              <a:buNone/>
            </a:pPr>
            <a:r>
              <a:rPr lang="es-CL" dirty="0" smtClean="0"/>
              <a:t>4. MIDIS/FONCODES </a:t>
            </a:r>
          </a:p>
          <a:p>
            <a:pPr marL="857250" lvl="1" indent="-457200"/>
            <a:r>
              <a:rPr lang="es-CL" dirty="0" smtClean="0"/>
              <a:t>Proyectos en pequeña escala y por 3 años</a:t>
            </a:r>
          </a:p>
          <a:p>
            <a:pPr marL="857250" lvl="1" indent="-457200"/>
            <a:r>
              <a:rPr lang="es-CL" dirty="0" smtClean="0"/>
              <a:t>Transferencia municipal </a:t>
            </a:r>
          </a:p>
          <a:p>
            <a:pPr marL="0" lvl="0" indent="0">
              <a:buNone/>
            </a:pPr>
            <a:r>
              <a:rPr lang="es-CL" dirty="0" smtClean="0"/>
              <a:t>NOTA: En </a:t>
            </a:r>
            <a:r>
              <a:rPr lang="es-CL" dirty="0" smtClean="0"/>
              <a:t>algunas circunstancias, se dan retrocesos, paralisis momentaneas por trabas en la institucionalización y subestimación de los arreglos institucionales </a:t>
            </a:r>
            <a:r>
              <a:rPr lang="es-CL" dirty="0" smtClean="0"/>
              <a:t>que garantizan sostenibillidad </a:t>
            </a:r>
            <a:r>
              <a:rPr lang="es-CL" dirty="0" smtClean="0"/>
              <a:t>y transferencia.    </a:t>
            </a:r>
            <a:endParaRPr lang="es-PE" dirty="0"/>
          </a:p>
          <a:p>
            <a:endParaRPr lang="es-ES" dirty="0"/>
          </a:p>
        </p:txBody>
      </p:sp>
    </p:spTree>
    <p:extLst>
      <p:ext uri="{BB962C8B-B14F-4D97-AF65-F5344CB8AC3E}">
        <p14:creationId xmlns:p14="http://schemas.microsoft.com/office/powerpoint/2010/main" val="1692252110"/>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54000" y="0"/>
            <a:ext cx="8432800" cy="1417638"/>
          </a:xfrm>
        </p:spPr>
        <p:txBody>
          <a:bodyPr>
            <a:normAutofit fontScale="90000"/>
          </a:bodyPr>
          <a:lstStyle/>
          <a:p>
            <a:r>
              <a:rPr lang="es-CL" b="1" dirty="0" smtClean="0"/>
              <a:t>3</a:t>
            </a:r>
            <a:r>
              <a:rPr lang="es-CL" b="1" dirty="0" smtClean="0"/>
              <a:t>.</a:t>
            </a:r>
            <a:r>
              <a:rPr lang="es-CL" b="1" dirty="0"/>
              <a:t> </a:t>
            </a:r>
            <a:r>
              <a:rPr lang="es-CL" b="1" dirty="0" smtClean="0"/>
              <a:t>Complementación </a:t>
            </a:r>
            <a:r>
              <a:rPr lang="es-CL" b="1" dirty="0" smtClean="0"/>
              <a:t>de los Programas en </a:t>
            </a:r>
            <a:r>
              <a:rPr lang="es-CL" b="1" dirty="0" smtClean="0"/>
              <a:t>Perú</a:t>
            </a:r>
            <a:endParaRPr lang="es-ES" dirty="0"/>
          </a:p>
        </p:txBody>
      </p:sp>
      <p:sp>
        <p:nvSpPr>
          <p:cNvPr id="3" name="Marcador de contenido 2"/>
          <p:cNvSpPr>
            <a:spLocks noGrp="1"/>
          </p:cNvSpPr>
          <p:nvPr>
            <p:ph idx="1"/>
          </p:nvPr>
        </p:nvSpPr>
        <p:spPr/>
        <p:txBody>
          <a:bodyPr>
            <a:normAutofit fontScale="40000" lnSpcReduction="20000"/>
          </a:bodyPr>
          <a:lstStyle/>
          <a:p>
            <a:pPr marL="0" indent="0">
              <a:buNone/>
            </a:pPr>
            <a:endParaRPr lang="es-CL" b="1" dirty="0" smtClean="0"/>
          </a:p>
          <a:p>
            <a:pPr marL="514350" indent="-514350">
              <a:buAutoNum type="arabicPeriod"/>
            </a:pPr>
            <a:r>
              <a:rPr lang="es-CL" b="1" dirty="0" smtClean="0"/>
              <a:t>MEF/SNIP</a:t>
            </a:r>
            <a:r>
              <a:rPr lang="es-CL" dirty="0" smtClean="0"/>
              <a:t>: </a:t>
            </a:r>
          </a:p>
          <a:p>
            <a:pPr marL="857250" lvl="1" indent="-457200"/>
            <a:r>
              <a:rPr lang="es-CL" dirty="0" smtClean="0"/>
              <a:t>Directorios multisectoriales y </a:t>
            </a:r>
          </a:p>
          <a:p>
            <a:pPr marL="857250" lvl="1" indent="-457200"/>
            <a:r>
              <a:rPr lang="es-CL" dirty="0" smtClean="0"/>
              <a:t>mandatos de alianzas y complementaci</a:t>
            </a:r>
            <a:r>
              <a:rPr lang="es-CL" dirty="0" smtClean="0"/>
              <a:t>ón de los PIP</a:t>
            </a:r>
            <a:endParaRPr lang="es-CL" dirty="0" smtClean="0"/>
          </a:p>
          <a:p>
            <a:pPr marL="514350" indent="-514350">
              <a:buAutoNum type="arabicPeriod"/>
            </a:pPr>
            <a:r>
              <a:rPr lang="es-CL" b="1" dirty="0" smtClean="0"/>
              <a:t>PCM/CIAS: </a:t>
            </a:r>
          </a:p>
          <a:p>
            <a:pPr marL="857250" lvl="1" indent="-457200"/>
            <a:r>
              <a:rPr lang="es-CL" dirty="0" smtClean="0"/>
              <a:t>Comisi</a:t>
            </a:r>
            <a:r>
              <a:rPr lang="es-CL" dirty="0" smtClean="0"/>
              <a:t>ón Multisectorial del desarrollo rural y </a:t>
            </a:r>
          </a:p>
          <a:p>
            <a:pPr marL="857250" lvl="1" indent="-457200"/>
            <a:r>
              <a:rPr lang="es-CL" dirty="0" smtClean="0"/>
              <a:t>Programa de concertación y coordinación de iniciativas de programas sociales</a:t>
            </a:r>
          </a:p>
          <a:p>
            <a:pPr marL="0" indent="0">
              <a:buNone/>
            </a:pPr>
            <a:r>
              <a:rPr lang="es-CL" b="1" dirty="0" smtClean="0"/>
              <a:t>3. 	MINAGRI </a:t>
            </a:r>
          </a:p>
          <a:p>
            <a:pPr marL="857250" lvl="1" indent="-457200"/>
            <a:r>
              <a:rPr lang="es-CL" dirty="0" smtClean="0"/>
              <a:t>Creaci</a:t>
            </a:r>
            <a:r>
              <a:rPr lang="es-CL" dirty="0" smtClean="0"/>
              <a:t>ón de AGRORURAL </a:t>
            </a:r>
          </a:p>
          <a:p>
            <a:pPr marL="857250" lvl="1" indent="-457200"/>
            <a:r>
              <a:rPr lang="es-CL" dirty="0" smtClean="0"/>
              <a:t>SNIA</a:t>
            </a:r>
          </a:p>
          <a:p>
            <a:pPr marL="0" indent="0">
              <a:buNone/>
            </a:pPr>
            <a:r>
              <a:rPr lang="es-CL" b="1" dirty="0" smtClean="0"/>
              <a:t>4. MIDIS</a:t>
            </a:r>
          </a:p>
          <a:p>
            <a:pPr lvl="1"/>
            <a:r>
              <a:rPr lang="es-CL" dirty="0" smtClean="0"/>
              <a:t>La estrategia nacional “Incluir para crecer”</a:t>
            </a:r>
          </a:p>
          <a:p>
            <a:pPr lvl="1"/>
            <a:r>
              <a:rPr lang="es-CL" dirty="0" smtClean="0"/>
              <a:t>FONCODES/</a:t>
            </a:r>
            <a:r>
              <a:rPr lang="es-CL" dirty="0" smtClean="0"/>
              <a:t>JUNTO</a:t>
            </a:r>
            <a:r>
              <a:rPr lang="es-CL" dirty="0" smtClean="0"/>
              <a:t>S </a:t>
            </a:r>
          </a:p>
          <a:p>
            <a:pPr marL="0" indent="0">
              <a:buNone/>
            </a:pPr>
            <a:endParaRPr lang="es-CL" b="1" dirty="0" smtClean="0"/>
          </a:p>
          <a:p>
            <a:pPr marL="0" indent="0">
              <a:buNone/>
            </a:pPr>
            <a:r>
              <a:rPr lang="es-CL" b="1" dirty="0" smtClean="0"/>
              <a:t>Conclusiones: </a:t>
            </a:r>
          </a:p>
          <a:p>
            <a:r>
              <a:rPr lang="es-CL" dirty="0" smtClean="0"/>
              <a:t>no </a:t>
            </a:r>
            <a:r>
              <a:rPr lang="es-CL" dirty="0" smtClean="0"/>
              <a:t>hay na comunicación social que aclara la complementación se puede generar un ambiente político desfavorable para uno u otro programa. Reduciendo el apoyo político y de la opinión pública.  </a:t>
            </a:r>
            <a:endParaRPr lang="es-PE" dirty="0"/>
          </a:p>
          <a:p>
            <a:r>
              <a:rPr lang="es-CL" dirty="0"/>
              <a:t>La gran amenaza es cuando hay confusión sobre esto y la población ve los </a:t>
            </a:r>
            <a:r>
              <a:rPr lang="es-CL" dirty="0" smtClean="0"/>
              <a:t>programas </a:t>
            </a:r>
            <a:r>
              <a:rPr lang="es-CL" dirty="0"/>
              <a:t>productivos vs programas </a:t>
            </a:r>
            <a:r>
              <a:rPr lang="es-CL" dirty="0" smtClean="0"/>
              <a:t>sociales. </a:t>
            </a:r>
            <a:endParaRPr lang="es-PE" dirty="0"/>
          </a:p>
          <a:p>
            <a:r>
              <a:rPr lang="es-CL" dirty="0" smtClean="0"/>
              <a:t>La comunicación social es esencial. No se puede escatimar un comoponente de comunicación social en los programas.</a:t>
            </a:r>
          </a:p>
          <a:p>
            <a:r>
              <a:rPr lang="es-CL" dirty="0" smtClean="0"/>
              <a:t>Al respecto tenemos experiencias positivas y negativas. </a:t>
            </a:r>
            <a:endParaRPr lang="es-ES" dirty="0"/>
          </a:p>
        </p:txBody>
      </p:sp>
    </p:spTree>
    <p:extLst>
      <p:ext uri="{BB962C8B-B14F-4D97-AF65-F5344CB8AC3E}">
        <p14:creationId xmlns:p14="http://schemas.microsoft.com/office/powerpoint/2010/main" val="3870013312"/>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CL" b="1" dirty="0" smtClean="0"/>
              <a:t>4.</a:t>
            </a:r>
            <a:r>
              <a:rPr lang="es-CL" b="1" dirty="0"/>
              <a:t> </a:t>
            </a:r>
            <a:r>
              <a:rPr lang="es-CL" b="1" dirty="0" smtClean="0"/>
              <a:t>Capacitación de los actores en Perú</a:t>
            </a:r>
            <a:r>
              <a:rPr lang="es-PE" dirty="0" smtClean="0"/>
              <a:t/>
            </a:r>
            <a:br>
              <a:rPr lang="es-PE" dirty="0" smtClean="0"/>
            </a:br>
            <a:endParaRPr lang="es-ES" dirty="0"/>
          </a:p>
        </p:txBody>
      </p:sp>
      <p:sp>
        <p:nvSpPr>
          <p:cNvPr id="3" name="Marcador de contenido 2"/>
          <p:cNvSpPr>
            <a:spLocks noGrp="1"/>
          </p:cNvSpPr>
          <p:nvPr>
            <p:ph idx="1"/>
          </p:nvPr>
        </p:nvSpPr>
        <p:spPr/>
        <p:txBody>
          <a:bodyPr>
            <a:normAutofit fontScale="85000" lnSpcReduction="20000"/>
          </a:bodyPr>
          <a:lstStyle/>
          <a:p>
            <a:r>
              <a:rPr lang="es-CL" b="1" dirty="0" smtClean="0"/>
              <a:t>1</a:t>
            </a:r>
            <a:r>
              <a:rPr lang="es-CL" b="1" dirty="0" smtClean="0"/>
              <a:t>. Proceso </a:t>
            </a:r>
            <a:r>
              <a:rPr lang="es-CL" b="1" dirty="0"/>
              <a:t>de formación de </a:t>
            </a:r>
            <a:r>
              <a:rPr lang="es-CL" b="1" dirty="0" smtClean="0"/>
              <a:t>operadores</a:t>
            </a:r>
            <a:r>
              <a:rPr lang="es-CL" dirty="0" smtClean="0"/>
              <a:t>: al </a:t>
            </a:r>
            <a:r>
              <a:rPr lang="es-CL" dirty="0"/>
              <a:t>inicio del programa para que dispongan de las capacidades y conocimientos adecuados para dar a </a:t>
            </a:r>
            <a:r>
              <a:rPr lang="es-CL" dirty="0" smtClean="0"/>
              <a:t>conocer:</a:t>
            </a:r>
            <a:r>
              <a:rPr lang="es-PE" dirty="0"/>
              <a:t> </a:t>
            </a:r>
            <a:r>
              <a:rPr lang="es-PE" dirty="0" smtClean="0"/>
              <a:t>l</a:t>
            </a:r>
            <a:r>
              <a:rPr lang="es-CL" dirty="0" smtClean="0"/>
              <a:t>os </a:t>
            </a:r>
            <a:r>
              <a:rPr lang="es-CL" dirty="0"/>
              <a:t>objetivos, el tipo de </a:t>
            </a:r>
            <a:r>
              <a:rPr lang="es-CL" dirty="0" smtClean="0"/>
              <a:t>usuario, </a:t>
            </a:r>
            <a:r>
              <a:rPr lang="es-CL" dirty="0"/>
              <a:t>los componentes, los diferentes actores y </a:t>
            </a:r>
            <a:r>
              <a:rPr lang="es-CL" dirty="0" smtClean="0"/>
              <a:t>sus roles, </a:t>
            </a:r>
            <a:r>
              <a:rPr lang="es-CL" dirty="0"/>
              <a:t>el presupuesto y los plazos. Esto </a:t>
            </a:r>
            <a:r>
              <a:rPr lang="es-CL" dirty="0" smtClean="0"/>
              <a:t>debe involucrar a los actores de todo nivel.</a:t>
            </a:r>
            <a:endParaRPr lang="es-PE" dirty="0"/>
          </a:p>
          <a:p>
            <a:r>
              <a:rPr lang="es-CL" b="1" dirty="0" smtClean="0"/>
              <a:t>2. </a:t>
            </a:r>
            <a:r>
              <a:rPr lang="es-CL" dirty="0"/>
              <a:t>P</a:t>
            </a:r>
            <a:r>
              <a:rPr lang="es-CL" dirty="0" smtClean="0"/>
              <a:t>lan </a:t>
            </a:r>
            <a:r>
              <a:rPr lang="es-CL" dirty="0"/>
              <a:t>de fortalecimiento de las capacidades de los </a:t>
            </a:r>
            <a:r>
              <a:rPr lang="es-CL" dirty="0" smtClean="0"/>
              <a:t>actores </a:t>
            </a:r>
            <a:r>
              <a:rPr lang="es-CL" dirty="0"/>
              <a:t>en las distintas competencias que estos deben tener para asegurar la calidad de los productos y la sostenibilidad de los resultados. </a:t>
            </a:r>
            <a:r>
              <a:rPr lang="es-CL" dirty="0" smtClean="0"/>
              <a:t>Como se van forjando instrumentos, tienen que ser transferidos. No hay procesos adecuados de inmersión. </a:t>
            </a:r>
            <a:endParaRPr lang="es-PE" dirty="0"/>
          </a:p>
          <a:p>
            <a:endParaRPr lang="es-ES" dirty="0"/>
          </a:p>
        </p:txBody>
      </p:sp>
    </p:spTree>
    <p:extLst>
      <p:ext uri="{BB962C8B-B14F-4D97-AF65-F5344CB8AC3E}">
        <p14:creationId xmlns:p14="http://schemas.microsoft.com/office/powerpoint/2010/main" val="3031968618"/>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CL" b="1" i="1" dirty="0" smtClean="0"/>
              <a:t>5.</a:t>
            </a:r>
            <a:r>
              <a:rPr lang="es-CL" b="1" i="1" dirty="0"/>
              <a:t> </a:t>
            </a:r>
            <a:r>
              <a:rPr lang="es-CL" b="1" dirty="0" smtClean="0"/>
              <a:t>Sistema Seguimiento a los procesos en Perú</a:t>
            </a:r>
            <a:r>
              <a:rPr lang="es-PE" dirty="0" smtClean="0"/>
              <a:t/>
            </a:r>
            <a:br>
              <a:rPr lang="es-PE" dirty="0" smtClean="0"/>
            </a:br>
            <a:endParaRPr lang="es-ES" dirty="0"/>
          </a:p>
        </p:txBody>
      </p:sp>
      <p:sp>
        <p:nvSpPr>
          <p:cNvPr id="3" name="Marcador de contenido 2"/>
          <p:cNvSpPr>
            <a:spLocks noGrp="1"/>
          </p:cNvSpPr>
          <p:nvPr>
            <p:ph idx="1"/>
          </p:nvPr>
        </p:nvSpPr>
        <p:spPr/>
        <p:txBody>
          <a:bodyPr>
            <a:normAutofit fontScale="85000" lnSpcReduction="20000"/>
          </a:bodyPr>
          <a:lstStyle/>
          <a:p>
            <a:r>
              <a:rPr lang="es-CL" dirty="0" smtClean="0"/>
              <a:t>Hay tres dimensiones:</a:t>
            </a:r>
          </a:p>
          <a:p>
            <a:r>
              <a:rPr lang="es-CL" dirty="0" smtClean="0"/>
              <a:t>Aquella que se da a lo largo y al interior de una etapa  del programa. </a:t>
            </a:r>
          </a:p>
          <a:p>
            <a:r>
              <a:rPr lang="es-CL" dirty="0" smtClean="0"/>
              <a:t>Aquella que se da entre etapas el mismo programa </a:t>
            </a:r>
          </a:p>
          <a:p>
            <a:r>
              <a:rPr lang="es-CL" dirty="0" smtClean="0"/>
              <a:t>Aquella que se da entre programas e instituciones.</a:t>
            </a:r>
          </a:p>
          <a:p>
            <a:r>
              <a:rPr lang="es-CL" dirty="0" smtClean="0"/>
              <a:t>Las reuniones, los directorios, los informes de seguimiento, un buen sistema de rendición de cuentas, estudios de impacto son algunas de las experiencias. Lamentablemente, hay poca comunicación, hay monopolio de la información y de los resultados de los prohgramas. Los informes son propaganda, más que informes serios de crítica y autocrítica.</a:t>
            </a:r>
            <a:endParaRPr lang="es-PE" dirty="0"/>
          </a:p>
          <a:p>
            <a:endParaRPr lang="es-ES" dirty="0"/>
          </a:p>
        </p:txBody>
      </p:sp>
    </p:spTree>
    <p:extLst>
      <p:ext uri="{BB962C8B-B14F-4D97-AF65-F5344CB8AC3E}">
        <p14:creationId xmlns:p14="http://schemas.microsoft.com/office/powerpoint/2010/main" val="4101412633"/>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CL" b="1" dirty="0" smtClean="0"/>
              <a:t>6.</a:t>
            </a:r>
            <a:r>
              <a:rPr lang="es-CL" b="1" dirty="0"/>
              <a:t> </a:t>
            </a:r>
            <a:r>
              <a:rPr lang="es-CL" b="1" dirty="0" smtClean="0"/>
              <a:t>Relacionamiento con Otras Iniciativas en Perú</a:t>
            </a:r>
            <a:r>
              <a:rPr lang="es-PE" dirty="0" smtClean="0"/>
              <a:t/>
            </a:r>
            <a:br>
              <a:rPr lang="es-PE" dirty="0" smtClean="0"/>
            </a:br>
            <a:endParaRPr lang="es-ES" dirty="0"/>
          </a:p>
        </p:txBody>
      </p:sp>
      <p:sp>
        <p:nvSpPr>
          <p:cNvPr id="3" name="Marcador de contenido 2"/>
          <p:cNvSpPr>
            <a:spLocks noGrp="1"/>
          </p:cNvSpPr>
          <p:nvPr>
            <p:ph idx="1"/>
          </p:nvPr>
        </p:nvSpPr>
        <p:spPr/>
        <p:txBody>
          <a:bodyPr>
            <a:normAutofit fontScale="70000" lnSpcReduction="20000"/>
          </a:bodyPr>
          <a:lstStyle/>
          <a:p>
            <a:r>
              <a:rPr lang="es-CL" dirty="0"/>
              <a:t>S</a:t>
            </a:r>
            <a:r>
              <a:rPr lang="es-CL" dirty="0" smtClean="0"/>
              <a:t>umar </a:t>
            </a:r>
            <a:r>
              <a:rPr lang="es-CL" dirty="0"/>
              <a:t>iniciativas </a:t>
            </a:r>
            <a:r>
              <a:rPr lang="es-CL" dirty="0" smtClean="0"/>
              <a:t>complementarias: en base a compartir bases de datos de usuarios ha sido la modalidad más usada. Establecer alianzas y complementación de presupuestos.  </a:t>
            </a:r>
          </a:p>
          <a:p>
            <a:r>
              <a:rPr lang="es-CL" dirty="0" smtClean="0"/>
              <a:t>La relación entre “Juntos” y Haku Wiñay al interior del MIDIS, </a:t>
            </a:r>
          </a:p>
          <a:p>
            <a:r>
              <a:rPr lang="es-CL" dirty="0" smtClean="0"/>
              <a:t>ALIADOS entre el programa y los esfuerzos de los gobiernos regionales y locales. La forja de alianzas estratégicas  </a:t>
            </a:r>
          </a:p>
          <a:p>
            <a:r>
              <a:rPr lang="es-CL" dirty="0" smtClean="0"/>
              <a:t>Diferentes modalidades: </a:t>
            </a:r>
          </a:p>
          <a:p>
            <a:r>
              <a:rPr lang="es-CL" dirty="0" smtClean="0"/>
              <a:t>programas </a:t>
            </a:r>
            <a:r>
              <a:rPr lang="es-CL" dirty="0"/>
              <a:t>de fortalecimiento organizacional, </a:t>
            </a:r>
            <a:endParaRPr lang="es-CL" dirty="0" smtClean="0"/>
          </a:p>
          <a:p>
            <a:r>
              <a:rPr lang="es-CL" dirty="0" smtClean="0"/>
              <a:t>formación </a:t>
            </a:r>
            <a:r>
              <a:rPr lang="es-CL" dirty="0"/>
              <a:t>en manejo de recursos monetarios, </a:t>
            </a:r>
            <a:endParaRPr lang="es-CL" dirty="0" smtClean="0"/>
          </a:p>
          <a:p>
            <a:r>
              <a:rPr lang="es-CL" dirty="0" smtClean="0"/>
              <a:t>concursos </a:t>
            </a:r>
            <a:r>
              <a:rPr lang="es-CL" dirty="0"/>
              <a:t>de innovación, </a:t>
            </a:r>
            <a:endParaRPr lang="es-CL" dirty="0" smtClean="0"/>
          </a:p>
          <a:p>
            <a:r>
              <a:rPr lang="es-CL" dirty="0" smtClean="0"/>
              <a:t>incentivos </a:t>
            </a:r>
            <a:r>
              <a:rPr lang="es-CL" dirty="0"/>
              <a:t>a la participación de jóvenes, entre otros. </a:t>
            </a:r>
            <a:endParaRPr lang="es-PE" dirty="0"/>
          </a:p>
          <a:p>
            <a:endParaRPr lang="es-ES" dirty="0"/>
          </a:p>
        </p:txBody>
      </p:sp>
    </p:spTree>
    <p:extLst>
      <p:ext uri="{BB962C8B-B14F-4D97-AF65-F5344CB8AC3E}">
        <p14:creationId xmlns:p14="http://schemas.microsoft.com/office/powerpoint/2010/main" val="2229892885"/>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CL" b="1" dirty="0" smtClean="0"/>
              <a:t>7.</a:t>
            </a:r>
            <a:r>
              <a:rPr lang="es-CL" b="1" dirty="0"/>
              <a:t> </a:t>
            </a:r>
            <a:r>
              <a:rPr lang="es-CL" b="1" dirty="0" smtClean="0"/>
              <a:t>Gobernanza y Descentralización en Perú</a:t>
            </a:r>
            <a:r>
              <a:rPr lang="es-PE" dirty="0" smtClean="0"/>
              <a:t/>
            </a:r>
            <a:br>
              <a:rPr lang="es-PE" dirty="0" smtClean="0"/>
            </a:br>
            <a:endParaRPr lang="es-ES" dirty="0"/>
          </a:p>
        </p:txBody>
      </p:sp>
      <p:sp>
        <p:nvSpPr>
          <p:cNvPr id="3" name="Marcador de contenido 2"/>
          <p:cNvSpPr>
            <a:spLocks noGrp="1"/>
          </p:cNvSpPr>
          <p:nvPr>
            <p:ph idx="1"/>
          </p:nvPr>
        </p:nvSpPr>
        <p:spPr/>
        <p:txBody>
          <a:bodyPr>
            <a:normAutofit fontScale="55000" lnSpcReduction="20000"/>
          </a:bodyPr>
          <a:lstStyle/>
          <a:p>
            <a:r>
              <a:rPr lang="es-CL" dirty="0" smtClean="0"/>
              <a:t>Se ha usado el sistema de directorios multisectoriales de los programas, como lugares donde se propicia una  gobernanza multisectorial o intergubernamental, pero esta tiende a ser muy pobre porque no se traduce en manejo del sector en su conjunto, por los problemas de comunicación que hay al interior de los propios sectores. </a:t>
            </a:r>
          </a:p>
          <a:p>
            <a:r>
              <a:rPr lang="es-CL" dirty="0" smtClean="0"/>
              <a:t> Discutir </a:t>
            </a:r>
            <a:r>
              <a:rPr lang="es-CL" dirty="0"/>
              <a:t>cómo se maneja el proyecto en términos de la toma de decisiones sobre sus prioridades, construcción de la demanda, administración de los recursos. </a:t>
            </a:r>
            <a:endParaRPr lang="es-PE" dirty="0"/>
          </a:p>
          <a:p>
            <a:r>
              <a:rPr lang="es-CL" dirty="0"/>
              <a:t>B</a:t>
            </a:r>
            <a:r>
              <a:rPr lang="es-CL" dirty="0" smtClean="0"/>
              <a:t>uenas </a:t>
            </a:r>
            <a:r>
              <a:rPr lang="es-CL" dirty="0"/>
              <a:t>prácticas en </a:t>
            </a:r>
            <a:r>
              <a:rPr lang="es-CL" dirty="0" smtClean="0"/>
              <a:t>descentralización</a:t>
            </a:r>
          </a:p>
          <a:p>
            <a:r>
              <a:rPr lang="es-CL" dirty="0" smtClean="0"/>
              <a:t>Adaptación a </a:t>
            </a:r>
            <a:r>
              <a:rPr lang="es-CL" dirty="0"/>
              <a:t>las realidades socioeconómicas y agroecológicas.</a:t>
            </a:r>
            <a:endParaRPr lang="es-PE" dirty="0"/>
          </a:p>
          <a:p>
            <a:r>
              <a:rPr lang="es-CL" dirty="0"/>
              <a:t>Analizar el nivel de toma de decisiones de los </a:t>
            </a:r>
            <a:r>
              <a:rPr lang="es-CL" dirty="0" smtClean="0"/>
              <a:t>usuarios: La creación de los NE, los CLAR son las experiencias más alentadoras </a:t>
            </a:r>
          </a:p>
          <a:p>
            <a:r>
              <a:rPr lang="es-CL" dirty="0" smtClean="0"/>
              <a:t>El fracaso de los Comites regionales para la innovación o los núcleos del MIDIS en regiones que no llegana funcionar </a:t>
            </a:r>
          </a:p>
          <a:p>
            <a:r>
              <a:rPr lang="es-CL" dirty="0" smtClean="0"/>
              <a:t>El empoderamiento de los usuarios, cuando se plantea el enfoque de demanda, cuando se transfiere a ellos la decisión de la gestión de los programas, la gestión de los proyectos mismos. </a:t>
            </a:r>
          </a:p>
          <a:p>
            <a:r>
              <a:rPr lang="es-CL" dirty="0" smtClean="0"/>
              <a:t>Los fondos competitivos y la transferecnia a ellos de los fondos para que ellos los administren directmente.</a:t>
            </a:r>
            <a:endParaRPr lang="es-ES" dirty="0"/>
          </a:p>
        </p:txBody>
      </p:sp>
    </p:spTree>
    <p:extLst>
      <p:ext uri="{BB962C8B-B14F-4D97-AF65-F5344CB8AC3E}">
        <p14:creationId xmlns:p14="http://schemas.microsoft.com/office/powerpoint/2010/main" val="1919809211"/>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dirty="0" smtClean="0"/>
              <a:t>1.1 CONTEXTO</a:t>
            </a:r>
            <a:endParaRPr lang="es-ES" dirty="0"/>
          </a:p>
        </p:txBody>
      </p:sp>
      <p:sp>
        <p:nvSpPr>
          <p:cNvPr id="3" name="Marcador de contenido 2"/>
          <p:cNvSpPr>
            <a:spLocks noGrp="1"/>
          </p:cNvSpPr>
          <p:nvPr>
            <p:ph idx="1"/>
          </p:nvPr>
        </p:nvSpPr>
        <p:spPr/>
        <p:txBody>
          <a:bodyPr>
            <a:normAutofit fontScale="62500" lnSpcReduction="20000"/>
          </a:bodyPr>
          <a:lstStyle/>
          <a:p>
            <a:r>
              <a:rPr lang="es-ES" dirty="0" smtClean="0"/>
              <a:t>1991-1999: </a:t>
            </a:r>
            <a:endParaRPr lang="es-ES" dirty="0" smtClean="0"/>
          </a:p>
          <a:p>
            <a:pPr lvl="1"/>
            <a:r>
              <a:rPr lang="es-ES" dirty="0" smtClean="0"/>
              <a:t>Nuevo modelo econ</a:t>
            </a:r>
            <a:r>
              <a:rPr lang="es-ES" dirty="0" smtClean="0"/>
              <a:t>ómico de economía abierta y liberal</a:t>
            </a:r>
            <a:r>
              <a:rPr lang="es-ES" dirty="0" smtClean="0"/>
              <a:t>  </a:t>
            </a:r>
          </a:p>
          <a:p>
            <a:pPr lvl="1"/>
            <a:r>
              <a:rPr lang="es-ES" dirty="0" smtClean="0"/>
              <a:t>Nuevo </a:t>
            </a:r>
            <a:r>
              <a:rPr lang="es-ES" dirty="0" smtClean="0"/>
              <a:t>rol </a:t>
            </a:r>
            <a:r>
              <a:rPr lang="es-ES" dirty="0" smtClean="0"/>
              <a:t>del Estado</a:t>
            </a:r>
            <a:r>
              <a:rPr lang="es-ES" dirty="0" smtClean="0"/>
              <a:t>,</a:t>
            </a:r>
          </a:p>
          <a:p>
            <a:pPr lvl="1"/>
            <a:r>
              <a:rPr lang="es-ES" dirty="0" smtClean="0"/>
              <a:t>Fin de la guerra interna, la gente vuelve al campo</a:t>
            </a:r>
            <a:r>
              <a:rPr lang="es-ES" dirty="0" smtClean="0"/>
              <a:t> </a:t>
            </a:r>
          </a:p>
          <a:p>
            <a:pPr lvl="1"/>
            <a:r>
              <a:rPr lang="es-ES" dirty="0" smtClean="0"/>
              <a:t>autoritarismo</a:t>
            </a:r>
            <a:r>
              <a:rPr lang="es-ES" dirty="0" smtClean="0"/>
              <a:t>/populismo en el campo. </a:t>
            </a:r>
          </a:p>
          <a:p>
            <a:r>
              <a:rPr lang="es-ES" dirty="0" smtClean="0"/>
              <a:t>2000 -2010: </a:t>
            </a:r>
            <a:endParaRPr lang="es-ES" dirty="0" smtClean="0"/>
          </a:p>
          <a:p>
            <a:pPr lvl="1"/>
            <a:r>
              <a:rPr lang="es-ES" dirty="0" smtClean="0"/>
              <a:t>Ajustes a la ortodoxia neoliberal </a:t>
            </a:r>
          </a:p>
          <a:p>
            <a:pPr lvl="1"/>
            <a:r>
              <a:rPr lang="es-ES" dirty="0" smtClean="0"/>
              <a:t>Retorno </a:t>
            </a:r>
            <a:r>
              <a:rPr lang="es-ES" dirty="0" smtClean="0"/>
              <a:t>a la </a:t>
            </a:r>
            <a:r>
              <a:rPr lang="es-ES" dirty="0" smtClean="0"/>
              <a:t>democracia </a:t>
            </a:r>
          </a:p>
          <a:p>
            <a:pPr lvl="1"/>
            <a:r>
              <a:rPr lang="es-ES" dirty="0" smtClean="0"/>
              <a:t>crecimiento </a:t>
            </a:r>
            <a:r>
              <a:rPr lang="es-ES" dirty="0" smtClean="0"/>
              <a:t>económico, </a:t>
            </a:r>
            <a:r>
              <a:rPr lang="es-ES" dirty="0" smtClean="0"/>
              <a:t>boom </a:t>
            </a:r>
            <a:r>
              <a:rPr lang="es-ES" dirty="0" smtClean="0"/>
              <a:t>agroexportador, </a:t>
            </a:r>
            <a:endParaRPr lang="es-ES" dirty="0" smtClean="0"/>
          </a:p>
          <a:p>
            <a:pPr lvl="1"/>
            <a:r>
              <a:rPr lang="es-ES" dirty="0" smtClean="0"/>
              <a:t>Segunda </a:t>
            </a:r>
            <a:r>
              <a:rPr lang="es-ES" dirty="0" smtClean="0"/>
              <a:t>Reforma del Estado, </a:t>
            </a:r>
            <a:endParaRPr lang="es-ES" dirty="0" smtClean="0"/>
          </a:p>
          <a:p>
            <a:pPr lvl="1"/>
            <a:r>
              <a:rPr lang="es-ES" dirty="0" smtClean="0"/>
              <a:t>proceso </a:t>
            </a:r>
            <a:r>
              <a:rPr lang="es-ES" dirty="0" smtClean="0"/>
              <a:t>de descentralización </a:t>
            </a:r>
          </a:p>
          <a:p>
            <a:r>
              <a:rPr lang="es-ES" dirty="0" smtClean="0"/>
              <a:t>2011-2014: </a:t>
            </a:r>
            <a:endParaRPr lang="es-ES" dirty="0" smtClean="0"/>
          </a:p>
          <a:p>
            <a:pPr lvl="1"/>
            <a:r>
              <a:rPr lang="es-ES" dirty="0" smtClean="0"/>
              <a:t>Mayor </a:t>
            </a:r>
            <a:r>
              <a:rPr lang="es-ES" dirty="0" smtClean="0"/>
              <a:t>énfasis en la inclusión social, </a:t>
            </a:r>
            <a:endParaRPr lang="es-ES" dirty="0" smtClean="0"/>
          </a:p>
          <a:p>
            <a:pPr lvl="1"/>
            <a:r>
              <a:rPr lang="es-ES" dirty="0" smtClean="0"/>
              <a:t>creación </a:t>
            </a:r>
            <a:r>
              <a:rPr lang="es-ES" dirty="0" smtClean="0"/>
              <a:t>del </a:t>
            </a:r>
            <a:r>
              <a:rPr lang="es-ES" dirty="0" smtClean="0"/>
              <a:t>MIDIS </a:t>
            </a:r>
          </a:p>
          <a:p>
            <a:pPr lvl="1"/>
            <a:r>
              <a:rPr lang="es-ES" dirty="0" smtClean="0"/>
              <a:t>serios </a:t>
            </a:r>
            <a:r>
              <a:rPr lang="es-ES" dirty="0" smtClean="0"/>
              <a:t>problemas de la descentralización exigen ajustes.   </a:t>
            </a:r>
          </a:p>
          <a:p>
            <a:endParaRPr lang="es-ES" dirty="0"/>
          </a:p>
        </p:txBody>
      </p:sp>
    </p:spTree>
    <p:extLst>
      <p:ext uri="{BB962C8B-B14F-4D97-AF65-F5344CB8AC3E}">
        <p14:creationId xmlns:p14="http://schemas.microsoft.com/office/powerpoint/2010/main" val="3192825052"/>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CL" b="1" dirty="0" smtClean="0"/>
              <a:t>8. Calidad de las Propuestas Técnicas en Perú</a:t>
            </a:r>
            <a:r>
              <a:rPr lang="es-PE" dirty="0" smtClean="0"/>
              <a:t/>
            </a:r>
            <a:br>
              <a:rPr lang="es-PE" dirty="0" smtClean="0"/>
            </a:br>
            <a:endParaRPr lang="es-ES" dirty="0"/>
          </a:p>
        </p:txBody>
      </p:sp>
      <p:sp>
        <p:nvSpPr>
          <p:cNvPr id="3" name="Marcador de contenido 2"/>
          <p:cNvSpPr>
            <a:spLocks noGrp="1"/>
          </p:cNvSpPr>
          <p:nvPr>
            <p:ph idx="1"/>
          </p:nvPr>
        </p:nvSpPr>
        <p:spPr/>
        <p:txBody>
          <a:bodyPr>
            <a:normAutofit fontScale="62500" lnSpcReduction="20000"/>
          </a:bodyPr>
          <a:lstStyle/>
          <a:p>
            <a:r>
              <a:rPr lang="es-CL" dirty="0" smtClean="0"/>
              <a:t>Los programas están asociados a un esquema de PIP, con evaluación rigurosa de costo/beneficio social, costo efectividad. estudios de rigurosos de programa </a:t>
            </a:r>
            <a:r>
              <a:rPr lang="es-CL" dirty="0"/>
              <a:t>de articulación puede verse </a:t>
            </a:r>
            <a:r>
              <a:rPr lang="es-CL" dirty="0" smtClean="0"/>
              <a:t>fortalecido</a:t>
            </a:r>
            <a:r>
              <a:rPr lang="es-CL" dirty="0"/>
              <a:t> </a:t>
            </a:r>
            <a:r>
              <a:rPr lang="es-CL" dirty="0" smtClean="0"/>
              <a:t>o </a:t>
            </a:r>
            <a:r>
              <a:rPr lang="es-CL" dirty="0"/>
              <a:t>amenazado, por la calidad del diseño, la implementación y la operación de las inversiones para el desarrollo productivo. </a:t>
            </a:r>
            <a:endParaRPr lang="es-PE" dirty="0"/>
          </a:p>
          <a:p>
            <a:r>
              <a:rPr lang="es-CL" dirty="0" smtClean="0"/>
              <a:t>Hay estudios de mercado, hay definición de las demandas que deben estar bien sustentados. Es </a:t>
            </a:r>
            <a:r>
              <a:rPr lang="es-CL" dirty="0"/>
              <a:t>interesante observar cómo se han identificado los ejes productivos prioritarios, </a:t>
            </a:r>
            <a:endParaRPr lang="es-PE" dirty="0"/>
          </a:p>
          <a:p>
            <a:r>
              <a:rPr lang="es-CL" dirty="0" smtClean="0"/>
              <a:t>Existe empresas consultoras, hay trayectoria para los estudios de planes de negocio y formulación de PIP. </a:t>
            </a:r>
          </a:p>
          <a:p>
            <a:r>
              <a:rPr lang="es-CL" dirty="0" smtClean="0"/>
              <a:t>si </a:t>
            </a:r>
            <a:r>
              <a:rPr lang="es-CL" dirty="0"/>
              <a:t>los productores están capacitados o tienen el apoyo adecuado para su implementación; y </a:t>
            </a:r>
            <a:endParaRPr lang="es-PE" dirty="0"/>
          </a:p>
          <a:p>
            <a:r>
              <a:rPr lang="es-CL" dirty="0"/>
              <a:t>si los procesos técnicos y los costos de operación </a:t>
            </a:r>
            <a:r>
              <a:rPr lang="es-CL" dirty="0" smtClean="0"/>
              <a:t>se relacionan </a:t>
            </a:r>
            <a:r>
              <a:rPr lang="es-CL" dirty="0"/>
              <a:t>con </a:t>
            </a:r>
            <a:r>
              <a:rPr lang="es-CL" dirty="0" smtClean="0"/>
              <a:t>los </a:t>
            </a:r>
            <a:r>
              <a:rPr lang="es-CL" dirty="0"/>
              <a:t>resultados esperados y con la capacidad económica de los usuarios.</a:t>
            </a:r>
            <a:endParaRPr lang="es-PE" dirty="0"/>
          </a:p>
          <a:p>
            <a:endParaRPr lang="es-ES" dirty="0"/>
          </a:p>
        </p:txBody>
      </p:sp>
    </p:spTree>
    <p:extLst>
      <p:ext uri="{BB962C8B-B14F-4D97-AF65-F5344CB8AC3E}">
        <p14:creationId xmlns:p14="http://schemas.microsoft.com/office/powerpoint/2010/main" val="97525794"/>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BALANCE 2</a:t>
            </a:r>
            <a:endParaRPr lang="es-ES" dirty="0"/>
          </a:p>
        </p:txBody>
      </p:sp>
      <p:sp>
        <p:nvSpPr>
          <p:cNvPr id="3" name="Marcador de contenido 2"/>
          <p:cNvSpPr>
            <a:spLocks noGrp="1"/>
          </p:cNvSpPr>
          <p:nvPr>
            <p:ph idx="1"/>
          </p:nvPr>
        </p:nvSpPr>
        <p:spPr/>
        <p:txBody>
          <a:bodyPr/>
          <a:lstStyle/>
          <a:p>
            <a:r>
              <a:rPr lang="es-ES" dirty="0" smtClean="0"/>
              <a:t>EL MECANISMO PPIP CON DIFICULTADES PARA institucionalizar políticas y procesos, sin poder abordar el proceso de reforma del estado y la resistencia al cambio de la burocracia estatal: </a:t>
            </a:r>
          </a:p>
          <a:p>
            <a:r>
              <a:rPr lang="es-ES" dirty="0" smtClean="0"/>
              <a:t>Los PPIP subestimaron la complejidad de la reforma de la gestión pública, ii) un factor externo a los </a:t>
            </a:r>
          </a:p>
          <a:p>
            <a:endParaRPr lang="es-ES" dirty="0"/>
          </a:p>
        </p:txBody>
      </p:sp>
    </p:spTree>
    <p:extLst>
      <p:ext uri="{BB962C8B-B14F-4D97-AF65-F5344CB8AC3E}">
        <p14:creationId xmlns:p14="http://schemas.microsoft.com/office/powerpoint/2010/main" val="192665104"/>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MODELOS ACTUALES DE DR</a:t>
            </a:r>
            <a:endParaRPr lang="es-ES" dirty="0"/>
          </a:p>
        </p:txBody>
      </p:sp>
      <p:sp>
        <p:nvSpPr>
          <p:cNvPr id="3" name="Marcador de contenido 2"/>
          <p:cNvSpPr>
            <a:spLocks noGrp="1"/>
          </p:cNvSpPr>
          <p:nvPr>
            <p:ph idx="1"/>
          </p:nvPr>
        </p:nvSpPr>
        <p:spPr/>
        <p:txBody>
          <a:bodyPr>
            <a:normAutofit fontScale="92500" lnSpcReduction="20000"/>
          </a:bodyPr>
          <a:lstStyle/>
          <a:p>
            <a:r>
              <a:rPr lang="es-ES" dirty="0" smtClean="0"/>
              <a:t>Fondos competitivos para el DR:  para</a:t>
            </a:r>
          </a:p>
          <a:p>
            <a:r>
              <a:rPr lang="es-ES" dirty="0" smtClean="0"/>
              <a:t>Iniciativas productivas mediante transferencia tecnológica, ii) generación de negocios rurales e inclusión a los mercados rurales, y desarrollo de capacidades financieras, iii) desarrollo comunal y de las instituciones locales, iv) ampliación de la frontera </a:t>
            </a:r>
            <a:r>
              <a:rPr lang="es-ES" dirty="0" err="1" smtClean="0"/>
              <a:t>agricola</a:t>
            </a:r>
            <a:r>
              <a:rPr lang="es-ES" dirty="0" smtClean="0"/>
              <a:t> y </a:t>
            </a:r>
            <a:r>
              <a:rPr lang="es-ES" dirty="0" err="1" smtClean="0"/>
              <a:t>menejo</a:t>
            </a:r>
            <a:r>
              <a:rPr lang="es-ES" dirty="0" smtClean="0"/>
              <a:t> sostenible de RRNN, v) gestión de </a:t>
            </a:r>
            <a:r>
              <a:rPr lang="es-ES" dirty="0" err="1" smtClean="0"/>
              <a:t>conocimie</a:t>
            </a:r>
            <a:r>
              <a:rPr lang="es-ES" dirty="0" smtClean="0"/>
              <a:t> </a:t>
            </a:r>
            <a:r>
              <a:rPr lang="es-ES" dirty="0" err="1" smtClean="0"/>
              <a:t>ntos</a:t>
            </a:r>
            <a:r>
              <a:rPr lang="es-ES" dirty="0" smtClean="0"/>
              <a:t> tradicionales, mejorar los activos y las condiciones de vida de las familias rurales. Desarrollo económico con enfoque territorial.</a:t>
            </a:r>
            <a:endParaRPr lang="es-ES" dirty="0"/>
          </a:p>
        </p:txBody>
      </p:sp>
    </p:spTree>
    <p:extLst>
      <p:ext uri="{BB962C8B-B14F-4D97-AF65-F5344CB8AC3E}">
        <p14:creationId xmlns:p14="http://schemas.microsoft.com/office/powerpoint/2010/main" val="3540692329"/>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Modelos actuales de DR 2</a:t>
            </a:r>
            <a:endParaRPr lang="es-ES" dirty="0"/>
          </a:p>
        </p:txBody>
      </p:sp>
      <p:sp>
        <p:nvSpPr>
          <p:cNvPr id="3" name="Marcador de contenido 2"/>
          <p:cNvSpPr>
            <a:spLocks noGrp="1"/>
          </p:cNvSpPr>
          <p:nvPr>
            <p:ph idx="1"/>
          </p:nvPr>
        </p:nvSpPr>
        <p:spPr/>
        <p:txBody>
          <a:bodyPr>
            <a:normAutofit lnSpcReduction="10000"/>
          </a:bodyPr>
          <a:lstStyle/>
          <a:p>
            <a:r>
              <a:rPr lang="es-ES" dirty="0" smtClean="0"/>
              <a:t>Metodología:</a:t>
            </a:r>
          </a:p>
          <a:p>
            <a:r>
              <a:rPr lang="es-ES" dirty="0" smtClean="0"/>
              <a:t>Fondo competitivo, sustentada en perfiles de negocio, se promueve la participación de los usuarios, gestión campesina, se promueve la capacitación campesino a campesino, autoridades locales y CLAR, formas de cofinanciamiento, fomento de un mercado de servicios, y el fomento de alianzas públicas-privadas.</a:t>
            </a:r>
          </a:p>
          <a:p>
            <a:endParaRPr lang="es-ES" dirty="0"/>
          </a:p>
        </p:txBody>
      </p:sp>
    </p:spTree>
    <p:extLst>
      <p:ext uri="{BB962C8B-B14F-4D97-AF65-F5344CB8AC3E}">
        <p14:creationId xmlns:p14="http://schemas.microsoft.com/office/powerpoint/2010/main" val="1111152368"/>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smtClean="0"/>
              <a:t>1.2 Grandes Etapas en los </a:t>
            </a:r>
            <a:r>
              <a:rPr lang="es-ES" dirty="0" smtClean="0"/>
              <a:t>Programas</a:t>
            </a:r>
            <a:r>
              <a:rPr lang="es-ES" dirty="0" smtClean="0"/>
              <a:t>   </a:t>
            </a:r>
            <a:endParaRPr lang="es-ES" dirty="0"/>
          </a:p>
        </p:txBody>
      </p:sp>
      <p:sp>
        <p:nvSpPr>
          <p:cNvPr id="3" name="Marcador de contenido 2"/>
          <p:cNvSpPr>
            <a:spLocks noGrp="1"/>
          </p:cNvSpPr>
          <p:nvPr>
            <p:ph idx="1"/>
          </p:nvPr>
        </p:nvSpPr>
        <p:spPr/>
        <p:txBody>
          <a:bodyPr>
            <a:normAutofit fontScale="62500" lnSpcReduction="20000"/>
          </a:bodyPr>
          <a:lstStyle/>
          <a:p>
            <a:pPr marL="0" indent="0">
              <a:buNone/>
            </a:pPr>
            <a:r>
              <a:rPr lang="es-MX" dirty="0" smtClean="0"/>
              <a:t>   </a:t>
            </a:r>
          </a:p>
          <a:p>
            <a:r>
              <a:rPr lang="es-MX" b="1" dirty="0" smtClean="0"/>
              <a:t>1990-</a:t>
            </a:r>
            <a:r>
              <a:rPr lang="es-MX" b="1" dirty="0" smtClean="0"/>
              <a:t>99 </a:t>
            </a:r>
          </a:p>
          <a:p>
            <a:pPr lvl="1"/>
            <a:r>
              <a:rPr lang="es-ES" dirty="0" smtClean="0"/>
              <a:t>Desmontaje </a:t>
            </a:r>
            <a:r>
              <a:rPr lang="es-ES" dirty="0"/>
              <a:t>de los programas </a:t>
            </a:r>
            <a:r>
              <a:rPr lang="es-ES" dirty="0" smtClean="0"/>
              <a:t>de asistencia social estatal, </a:t>
            </a:r>
          </a:p>
          <a:p>
            <a:pPr lvl="1"/>
            <a:r>
              <a:rPr lang="es-ES" dirty="0" smtClean="0"/>
              <a:t>Fomento  </a:t>
            </a:r>
            <a:r>
              <a:rPr lang="es-ES" dirty="0"/>
              <a:t>de mercado </a:t>
            </a:r>
            <a:r>
              <a:rPr lang="es-ES" dirty="0" smtClean="0"/>
              <a:t>de servicios (FEAS)</a:t>
            </a:r>
          </a:p>
          <a:p>
            <a:pPr lvl="1"/>
            <a:r>
              <a:rPr lang="es-MX" dirty="0"/>
              <a:t>C</a:t>
            </a:r>
            <a:r>
              <a:rPr lang="es-MX" dirty="0" smtClean="0"/>
              <a:t>ompensación </a:t>
            </a:r>
            <a:r>
              <a:rPr lang="es-MX" dirty="0" smtClean="0"/>
              <a:t>social con </a:t>
            </a:r>
            <a:r>
              <a:rPr lang="es-MX" dirty="0" smtClean="0"/>
              <a:t>infrastructura rural</a:t>
            </a:r>
            <a:r>
              <a:rPr lang="es-MX" dirty="0" smtClean="0"/>
              <a:t> (FONCODES)</a:t>
            </a:r>
            <a:endParaRPr lang="es-MX" dirty="0" smtClean="0"/>
          </a:p>
          <a:p>
            <a:r>
              <a:rPr lang="es-MX" b="1" dirty="0" smtClean="0"/>
              <a:t>2000</a:t>
            </a:r>
            <a:r>
              <a:rPr lang="es-MX" b="1" dirty="0" smtClean="0"/>
              <a:t>-10</a:t>
            </a:r>
            <a:r>
              <a:rPr lang="es-MX" dirty="0" smtClean="0"/>
              <a:t> </a:t>
            </a:r>
          </a:p>
          <a:p>
            <a:pPr lvl="1"/>
            <a:r>
              <a:rPr lang="es-MX" dirty="0" smtClean="0"/>
              <a:t>PIP  de fomento productivo con componentes sociales. </a:t>
            </a:r>
          </a:p>
          <a:p>
            <a:pPr lvl="1"/>
            <a:r>
              <a:rPr lang="es-MX" dirty="0" smtClean="0"/>
              <a:t>Estrategia </a:t>
            </a:r>
            <a:r>
              <a:rPr lang="es-MX" dirty="0"/>
              <a:t>nacional de desarrollo rural (ENDR</a:t>
            </a:r>
            <a:r>
              <a:rPr lang="es-MX" dirty="0" smtClean="0"/>
              <a:t>). </a:t>
            </a:r>
          </a:p>
          <a:p>
            <a:pPr lvl="1"/>
            <a:r>
              <a:rPr lang="es-MX" dirty="0" smtClean="0"/>
              <a:t>B</a:t>
            </a:r>
            <a:r>
              <a:rPr lang="es-MX" dirty="0" smtClean="0"/>
              <a:t>úsqueda de coherencia y eficiencia de los programas sociales, </a:t>
            </a:r>
          </a:p>
          <a:p>
            <a:pPr lvl="1"/>
            <a:r>
              <a:rPr lang="es-MX" dirty="0" smtClean="0"/>
              <a:t>Esfuerzo por involucrar a nivel subnacional en programas de inclusión social</a:t>
            </a:r>
          </a:p>
          <a:p>
            <a:pPr lvl="1"/>
            <a:r>
              <a:rPr lang="es-MX" dirty="0" smtClean="0"/>
              <a:t>Creación de  “Juntos”</a:t>
            </a:r>
            <a:r>
              <a:rPr lang="es-MX" dirty="0" smtClean="0"/>
              <a:t> </a:t>
            </a:r>
            <a:endParaRPr lang="es-MX" dirty="0" smtClean="0"/>
          </a:p>
          <a:p>
            <a:r>
              <a:rPr lang="es-MX" b="1" dirty="0" smtClean="0"/>
              <a:t>2011</a:t>
            </a:r>
            <a:r>
              <a:rPr lang="es-MX" b="1" dirty="0" smtClean="0"/>
              <a:t>-14 </a:t>
            </a:r>
          </a:p>
          <a:p>
            <a:pPr lvl="1"/>
            <a:r>
              <a:rPr lang="es-MX" dirty="0" smtClean="0"/>
              <a:t>Creación </a:t>
            </a:r>
            <a:r>
              <a:rPr lang="es-MX" dirty="0" smtClean="0"/>
              <a:t>de </a:t>
            </a:r>
            <a:r>
              <a:rPr lang="es-MX" dirty="0" smtClean="0"/>
              <a:t>MIDIS. Estrategia “Incluir para Crecer” con enfoque de DTR </a:t>
            </a:r>
          </a:p>
          <a:p>
            <a:pPr lvl="1"/>
            <a:r>
              <a:rPr lang="es-MX" dirty="0" smtClean="0"/>
              <a:t>Mayor empeño </a:t>
            </a:r>
            <a:r>
              <a:rPr lang="es-MX" dirty="0" smtClean="0"/>
              <a:t>en política </a:t>
            </a:r>
            <a:r>
              <a:rPr lang="es-MX" dirty="0"/>
              <a:t>de inclusión </a:t>
            </a:r>
            <a:r>
              <a:rPr lang="es-MX" dirty="0" smtClean="0"/>
              <a:t>social</a:t>
            </a:r>
            <a:r>
              <a:rPr lang="es-MX" dirty="0"/>
              <a:t> </a:t>
            </a:r>
            <a:r>
              <a:rPr lang="es-MX" dirty="0" smtClean="0"/>
              <a:t>desde los sectores</a:t>
            </a:r>
          </a:p>
        </p:txBody>
      </p:sp>
    </p:spTree>
    <p:extLst>
      <p:ext uri="{BB962C8B-B14F-4D97-AF65-F5344CB8AC3E}">
        <p14:creationId xmlns:p14="http://schemas.microsoft.com/office/powerpoint/2010/main" val="1863751303"/>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8600" y="274638"/>
            <a:ext cx="8813800" cy="1143000"/>
          </a:xfrm>
        </p:spPr>
        <p:txBody>
          <a:bodyPr>
            <a:normAutofit fontScale="90000"/>
          </a:bodyPr>
          <a:lstStyle/>
          <a:p>
            <a:r>
              <a:rPr lang="es-ES" dirty="0" smtClean="0"/>
              <a:t>2.1 Política </a:t>
            </a:r>
            <a:r>
              <a:rPr lang="es-ES" dirty="0"/>
              <a:t>de Desarrollo </a:t>
            </a:r>
            <a:r>
              <a:rPr lang="es-ES" dirty="0" smtClean="0"/>
              <a:t>Rural: </a:t>
            </a:r>
            <a:br>
              <a:rPr lang="es-ES" dirty="0" smtClean="0"/>
            </a:br>
            <a:r>
              <a:rPr lang="es-ES" dirty="0" smtClean="0"/>
              <a:t>Rasgos </a:t>
            </a:r>
            <a:r>
              <a:rPr lang="es-ES" dirty="0"/>
              <a:t>P</a:t>
            </a:r>
            <a:r>
              <a:rPr lang="es-ES" dirty="0" smtClean="0"/>
              <a:t>rincipales</a:t>
            </a:r>
            <a:endParaRPr lang="es-ES" dirty="0"/>
          </a:p>
        </p:txBody>
      </p:sp>
      <p:sp>
        <p:nvSpPr>
          <p:cNvPr id="3" name="Marcador de contenido 2"/>
          <p:cNvSpPr>
            <a:spLocks noGrp="1"/>
          </p:cNvSpPr>
          <p:nvPr>
            <p:ph idx="1"/>
          </p:nvPr>
        </p:nvSpPr>
        <p:spPr/>
        <p:txBody>
          <a:bodyPr>
            <a:normAutofit fontScale="70000" lnSpcReduction="20000"/>
          </a:bodyPr>
          <a:lstStyle/>
          <a:p>
            <a:r>
              <a:rPr lang="es-ES" dirty="0"/>
              <a:t>F</a:t>
            </a:r>
            <a:r>
              <a:rPr lang="es-ES" dirty="0" smtClean="0"/>
              <a:t>ocalización </a:t>
            </a:r>
            <a:r>
              <a:rPr lang="es-ES" dirty="0"/>
              <a:t>según nichos y </a:t>
            </a:r>
            <a:r>
              <a:rPr lang="es-ES" dirty="0" smtClean="0"/>
              <a:t>estratificaciones en ámbitos territoriales de extrema pobreza.</a:t>
            </a:r>
          </a:p>
          <a:p>
            <a:r>
              <a:rPr lang="es-ES" dirty="0" smtClean="0"/>
              <a:t>Enfoque de demanda, con matices (subsidio a la demanda) </a:t>
            </a:r>
          </a:p>
          <a:p>
            <a:r>
              <a:rPr lang="es-ES" dirty="0" smtClean="0"/>
              <a:t>Orientado a mejorar el acceso a la tecnología productiva y a la inserción al mercado.</a:t>
            </a:r>
          </a:p>
          <a:p>
            <a:r>
              <a:rPr lang="es-ES" dirty="0" smtClean="0"/>
              <a:t>Enfoque holístico: seguridad alimentaria, desarrollo de capacidades locales (desarrollo de comunidades, gobiernos locales, mejora de condiciones de vida (cocina mejorada..)</a:t>
            </a:r>
          </a:p>
          <a:p>
            <a:r>
              <a:rPr lang="es-ES" dirty="0" smtClean="0"/>
              <a:t>Fomento del mercado de servicios, más que operador público.</a:t>
            </a:r>
          </a:p>
          <a:p>
            <a:r>
              <a:rPr lang="es-ES" dirty="0" smtClean="0"/>
              <a:t>cofinanciación</a:t>
            </a:r>
            <a:r>
              <a:rPr lang="es-ES" dirty="0" smtClean="0"/>
              <a:t>, compartir riesgo y reducir el </a:t>
            </a:r>
            <a:r>
              <a:rPr lang="es-ES" dirty="0" smtClean="0"/>
              <a:t>asistencialismo</a:t>
            </a:r>
            <a:endParaRPr lang="es-ES" dirty="0"/>
          </a:p>
          <a:p>
            <a:r>
              <a:rPr lang="es-ES" dirty="0" smtClean="0"/>
              <a:t>Promover el </a:t>
            </a:r>
            <a:r>
              <a:rPr lang="es-ES" dirty="0" err="1" smtClean="0"/>
              <a:t>emprendedorismo</a:t>
            </a:r>
            <a:endParaRPr lang="es-ES" dirty="0" smtClean="0"/>
          </a:p>
          <a:p>
            <a:r>
              <a:rPr lang="es-ES" dirty="0" smtClean="0"/>
              <a:t>Gobernanza: Centralista, basada en programas de inversión pública (burbujas</a:t>
            </a:r>
            <a:r>
              <a:rPr lang="es-ES" dirty="0" smtClean="0"/>
              <a:t>). </a:t>
            </a:r>
            <a:r>
              <a:rPr lang="es-ES" dirty="0"/>
              <a:t>M</a:t>
            </a:r>
            <a:r>
              <a:rPr lang="es-ES" dirty="0" smtClean="0"/>
              <a:t>ucho poder del MEF/SNIP</a:t>
            </a:r>
            <a:endParaRPr lang="es-ES" dirty="0" smtClean="0"/>
          </a:p>
          <a:p>
            <a:r>
              <a:rPr lang="es-ES" dirty="0" smtClean="0"/>
              <a:t>Proceso de prueba y error en base a etapas de maduración  </a:t>
            </a:r>
          </a:p>
        </p:txBody>
      </p:sp>
    </p:spTree>
    <p:extLst>
      <p:ext uri="{BB962C8B-B14F-4D97-AF65-F5344CB8AC3E}">
        <p14:creationId xmlns:p14="http://schemas.microsoft.com/office/powerpoint/2010/main" val="639366950"/>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sz="3200" b="1" dirty="0" smtClean="0"/>
              <a:t>2.2 MADURACIÓN </a:t>
            </a:r>
            <a:r>
              <a:rPr lang="es-ES" sz="3200" b="1" dirty="0" smtClean="0"/>
              <a:t>DE ENFOQUES Y HERRAMIENTAS A LO LARGO DE DIVERSAS EXPERIENCIAS</a:t>
            </a:r>
            <a:endParaRPr lang="es-ES" sz="3200" b="1" dirty="0"/>
          </a:p>
        </p:txBody>
      </p:sp>
      <p:sp>
        <p:nvSpPr>
          <p:cNvPr id="3" name="Marcador de contenido 2"/>
          <p:cNvSpPr>
            <a:spLocks noGrp="1"/>
          </p:cNvSpPr>
          <p:nvPr>
            <p:ph idx="1"/>
          </p:nvPr>
        </p:nvSpPr>
        <p:spPr/>
        <p:txBody>
          <a:bodyPr>
            <a:normAutofit lnSpcReduction="10000"/>
          </a:bodyPr>
          <a:lstStyle/>
          <a:p>
            <a:r>
              <a:rPr lang="es-ES" dirty="0" smtClean="0"/>
              <a:t>MARENASS (1997</a:t>
            </a:r>
            <a:r>
              <a:rPr lang="es-ES" dirty="0" smtClean="0"/>
              <a:t>-2006)</a:t>
            </a:r>
          </a:p>
          <a:p>
            <a:r>
              <a:rPr lang="es-ES" dirty="0" smtClean="0"/>
              <a:t>Corredor Puno Cuzco (2001-2008)</a:t>
            </a:r>
          </a:p>
          <a:p>
            <a:r>
              <a:rPr lang="es-ES" dirty="0" smtClean="0"/>
              <a:t>Sierra Sur (2005-2011)</a:t>
            </a:r>
          </a:p>
          <a:p>
            <a:r>
              <a:rPr lang="es-ES" dirty="0" smtClean="0"/>
              <a:t>ALIADOS 1: </a:t>
            </a:r>
            <a:r>
              <a:rPr lang="es-ES" dirty="0" smtClean="0"/>
              <a:t>(2007-2013)</a:t>
            </a:r>
          </a:p>
          <a:p>
            <a:r>
              <a:rPr lang="es-ES" dirty="0" smtClean="0"/>
              <a:t>INCAGRO 1 y 2/</a:t>
            </a:r>
            <a:r>
              <a:rPr lang="es-ES" dirty="0" err="1" smtClean="0"/>
              <a:t>Huchuy</a:t>
            </a:r>
            <a:r>
              <a:rPr lang="es-ES" dirty="0" smtClean="0"/>
              <a:t> </a:t>
            </a:r>
            <a:r>
              <a:rPr lang="es-ES" dirty="0" err="1" smtClean="0"/>
              <a:t>Ayni</a:t>
            </a:r>
            <a:endParaRPr lang="es-ES" dirty="0" smtClean="0"/>
          </a:p>
          <a:p>
            <a:r>
              <a:rPr lang="es-ES" dirty="0" smtClean="0"/>
              <a:t>Sierra Norte</a:t>
            </a:r>
          </a:p>
          <a:p>
            <a:r>
              <a:rPr lang="es-ES" dirty="0" smtClean="0"/>
              <a:t>FONCODES/ </a:t>
            </a:r>
            <a:r>
              <a:rPr lang="es-ES" dirty="0" err="1" smtClean="0"/>
              <a:t>Haku</a:t>
            </a:r>
            <a:r>
              <a:rPr lang="es-ES" dirty="0" smtClean="0"/>
              <a:t> </a:t>
            </a:r>
            <a:r>
              <a:rPr lang="es-ES" dirty="0" err="1" smtClean="0"/>
              <a:t>Wiñay</a:t>
            </a:r>
            <a:endParaRPr lang="es-ES" dirty="0" smtClean="0"/>
          </a:p>
          <a:p>
            <a:r>
              <a:rPr lang="es-ES" dirty="0" smtClean="0"/>
              <a:t>ALIADOS </a:t>
            </a:r>
            <a:r>
              <a:rPr lang="es-ES" dirty="0" smtClean="0"/>
              <a:t>2: (2014-2019)</a:t>
            </a:r>
            <a:endParaRPr lang="es-ES" dirty="0"/>
          </a:p>
        </p:txBody>
      </p:sp>
    </p:spTree>
    <p:extLst>
      <p:ext uri="{BB962C8B-B14F-4D97-AF65-F5344CB8AC3E}">
        <p14:creationId xmlns:p14="http://schemas.microsoft.com/office/powerpoint/2010/main" val="1482719660"/>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ctrTitle"/>
          </p:nvPr>
        </p:nvSpPr>
        <p:spPr/>
        <p:txBody>
          <a:bodyPr/>
          <a:lstStyle/>
          <a:p>
            <a:r>
              <a:rPr lang="es-ES" dirty="0" smtClean="0"/>
              <a:t>2.4 GRANDES </a:t>
            </a:r>
            <a:r>
              <a:rPr lang="es-ES" dirty="0" smtClean="0"/>
              <a:t>MOMENTOS</a:t>
            </a:r>
            <a:endParaRPr lang="es-ES" dirty="0"/>
          </a:p>
        </p:txBody>
      </p:sp>
      <p:sp>
        <p:nvSpPr>
          <p:cNvPr id="5" name="Subtítulo 4"/>
          <p:cNvSpPr>
            <a:spLocks noGrp="1"/>
          </p:cNvSpPr>
          <p:nvPr>
            <p:ph type="subTitle" idx="1"/>
          </p:nvPr>
        </p:nvSpPr>
        <p:spPr/>
        <p:txBody>
          <a:bodyPr/>
          <a:lstStyle/>
          <a:p>
            <a:endParaRPr lang="es-ES"/>
          </a:p>
        </p:txBody>
      </p:sp>
    </p:spTree>
    <p:extLst>
      <p:ext uri="{BB962C8B-B14F-4D97-AF65-F5344CB8AC3E}">
        <p14:creationId xmlns:p14="http://schemas.microsoft.com/office/powerpoint/2010/main" val="736134706"/>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2800" dirty="0" smtClean="0"/>
              <a:t>ESTRATEGIA NACIONAL DE DESARROLLO RURAL</a:t>
            </a:r>
            <a:br>
              <a:rPr lang="es-ES" sz="2800" dirty="0" smtClean="0"/>
            </a:br>
            <a:r>
              <a:rPr lang="es-ES" sz="2800" dirty="0" smtClean="0"/>
              <a:t>DS 065-2004 PCM</a:t>
            </a:r>
            <a:endParaRPr lang="es-ES" sz="2800" dirty="0"/>
          </a:p>
        </p:txBody>
      </p:sp>
      <p:sp>
        <p:nvSpPr>
          <p:cNvPr id="3" name="Marcador de contenido 2"/>
          <p:cNvSpPr>
            <a:spLocks noGrp="1"/>
          </p:cNvSpPr>
          <p:nvPr>
            <p:ph idx="1"/>
          </p:nvPr>
        </p:nvSpPr>
        <p:spPr/>
        <p:txBody>
          <a:bodyPr>
            <a:normAutofit fontScale="92500" lnSpcReduction="20000"/>
          </a:bodyPr>
          <a:lstStyle/>
          <a:p>
            <a:r>
              <a:rPr lang="es-ES" dirty="0" smtClean="0"/>
              <a:t>Lineamientos </a:t>
            </a:r>
            <a:r>
              <a:rPr lang="es-ES" dirty="0" smtClean="0"/>
              <a:t>estrat</a:t>
            </a:r>
            <a:r>
              <a:rPr lang="es-ES" dirty="0" smtClean="0"/>
              <a:t>é</a:t>
            </a:r>
            <a:r>
              <a:rPr lang="es-ES" dirty="0" smtClean="0"/>
              <a:t>gicos </a:t>
            </a:r>
            <a:r>
              <a:rPr lang="es-ES" dirty="0" smtClean="0"/>
              <a:t>sobre: </a:t>
            </a:r>
          </a:p>
          <a:p>
            <a:pPr lvl="1"/>
            <a:r>
              <a:rPr lang="es-ES" dirty="0" smtClean="0"/>
              <a:t>Desarrollo económico rural</a:t>
            </a:r>
          </a:p>
          <a:p>
            <a:pPr lvl="1"/>
            <a:r>
              <a:rPr lang="es-ES" dirty="0" smtClean="0"/>
              <a:t>Cambio institucional para el DR</a:t>
            </a:r>
          </a:p>
          <a:p>
            <a:pPr lvl="1"/>
            <a:r>
              <a:rPr lang="es-ES" dirty="0" smtClean="0"/>
              <a:t>Promoción de capacidades del poblador rural</a:t>
            </a:r>
          </a:p>
          <a:p>
            <a:pPr lvl="1"/>
            <a:r>
              <a:rPr lang="es-ES" dirty="0" smtClean="0"/>
              <a:t>Cambio institucional para el DR</a:t>
            </a:r>
          </a:p>
          <a:p>
            <a:r>
              <a:rPr lang="es-ES" dirty="0" smtClean="0"/>
              <a:t>El desarrollo económico rural se convierte en gravitante, orientado a mejorar la calidad de vida y generar alternativas de empleo. </a:t>
            </a:r>
            <a:endParaRPr lang="es-ES" dirty="0" smtClean="0"/>
          </a:p>
          <a:p>
            <a:r>
              <a:rPr lang="es-ES" dirty="0" smtClean="0"/>
              <a:t>Enfoque </a:t>
            </a:r>
            <a:r>
              <a:rPr lang="es-ES" dirty="0" smtClean="0"/>
              <a:t>de mercado, Transferencia de paquetes tecnológicos y de gerencia rural y la organización de la oferta de productores. </a:t>
            </a:r>
            <a:endParaRPr lang="es-ES" dirty="0"/>
          </a:p>
        </p:txBody>
      </p:sp>
    </p:spTree>
    <p:extLst>
      <p:ext uri="{BB962C8B-B14F-4D97-AF65-F5344CB8AC3E}">
        <p14:creationId xmlns:p14="http://schemas.microsoft.com/office/powerpoint/2010/main" val="799535829"/>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es-ES" dirty="0" smtClean="0"/>
              <a:t>El Comité Técnico Social Multisectorial del CIAS (DS 009-2004 PCM)</a:t>
            </a:r>
            <a:endParaRPr lang="es-ES" dirty="0"/>
          </a:p>
        </p:txBody>
      </p:sp>
      <p:sp>
        <p:nvSpPr>
          <p:cNvPr id="3" name="Marcador de contenido 2"/>
          <p:cNvSpPr>
            <a:spLocks noGrp="1"/>
          </p:cNvSpPr>
          <p:nvPr>
            <p:ph idx="1"/>
          </p:nvPr>
        </p:nvSpPr>
        <p:spPr/>
        <p:txBody>
          <a:bodyPr>
            <a:normAutofit fontScale="70000" lnSpcReduction="20000"/>
          </a:bodyPr>
          <a:lstStyle/>
          <a:p>
            <a:r>
              <a:rPr lang="es-ES" dirty="0" smtClean="0"/>
              <a:t>Comprometer la intervención directa de los despachos ministeriales y crear un grupo de trabajo que establezca permanente coordinación con los grupos de superación de la pobreza y seguridad alimentaria</a:t>
            </a:r>
          </a:p>
          <a:p>
            <a:r>
              <a:rPr lang="es-ES" dirty="0" smtClean="0"/>
              <a:t>Como plan de corto plazo:</a:t>
            </a:r>
          </a:p>
          <a:p>
            <a:r>
              <a:rPr lang="es-ES" dirty="0" smtClean="0"/>
              <a:t>i) elaborar una propuesta de política concertada entre </a:t>
            </a:r>
            <a:r>
              <a:rPr lang="es-ES" dirty="0" err="1" smtClean="0"/>
              <a:t>Spu</a:t>
            </a:r>
            <a:r>
              <a:rPr lang="es-ES" dirty="0" smtClean="0"/>
              <a:t> y </a:t>
            </a:r>
            <a:r>
              <a:rPr lang="es-ES" dirty="0" err="1" smtClean="0"/>
              <a:t>Spr</a:t>
            </a:r>
            <a:r>
              <a:rPr lang="es-ES" dirty="0" smtClean="0"/>
              <a:t>, ii) identificar la interrelación con las estrategias de seguridad alimentaria y de competitividad y diseñar el plan de acción</a:t>
            </a:r>
          </a:p>
          <a:p>
            <a:r>
              <a:rPr lang="es-ES" dirty="0" smtClean="0"/>
              <a:t>Realizar los ajustes y desarrollar la estrategia de descentralización gradual. </a:t>
            </a:r>
          </a:p>
          <a:p>
            <a:r>
              <a:rPr lang="es-ES" dirty="0" smtClean="0"/>
              <a:t>La estrategia fue un hito muy importante de creación y concertación. Plan de corto plazo y mediano plazo pero sin avances.</a:t>
            </a:r>
            <a:endParaRPr lang="es-ES" dirty="0"/>
          </a:p>
        </p:txBody>
      </p:sp>
    </p:spTree>
    <p:extLst>
      <p:ext uri="{BB962C8B-B14F-4D97-AF65-F5344CB8AC3E}">
        <p14:creationId xmlns:p14="http://schemas.microsoft.com/office/powerpoint/2010/main" val="2434097554"/>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3620</TotalTime>
  <Words>2363</Words>
  <Application>Microsoft Macintosh PowerPoint</Application>
  <PresentationFormat>Presentación en pantalla (4:3)</PresentationFormat>
  <Paragraphs>254</Paragraphs>
  <Slides>33</Slides>
  <Notes>0</Notes>
  <HiddenSlides>0</HiddenSlides>
  <MMClips>0</MMClips>
  <ScaleCrop>false</ScaleCrop>
  <HeadingPairs>
    <vt:vector size="4" baseType="variant">
      <vt:variant>
        <vt:lpstr>Tema</vt:lpstr>
      </vt:variant>
      <vt:variant>
        <vt:i4>1</vt:i4>
      </vt:variant>
      <vt:variant>
        <vt:lpstr>Títulos de diapositiva</vt:lpstr>
      </vt:variant>
      <vt:variant>
        <vt:i4>33</vt:i4>
      </vt:variant>
    </vt:vector>
  </HeadingPairs>
  <TitlesOfParts>
    <vt:vector size="34" baseType="lpstr">
      <vt:lpstr>Tema de Office</vt:lpstr>
      <vt:lpstr>Inclusión Socio-Productiva y Sostenibilidad del Desarrollo Rural en el Perú</vt:lpstr>
      <vt:lpstr>CONTENIDO</vt:lpstr>
      <vt:lpstr>1.1 CONTEXTO</vt:lpstr>
      <vt:lpstr>1.2 Grandes Etapas en los Programas   </vt:lpstr>
      <vt:lpstr>2.1 Política de Desarrollo Rural:  Rasgos Principales</vt:lpstr>
      <vt:lpstr>2.2 MADURACIÓN DE ENFOQUES Y HERRAMIENTAS A LO LARGO DE DIVERSAS EXPERIENCIAS</vt:lpstr>
      <vt:lpstr>2.4 GRANDES MOMENTOS</vt:lpstr>
      <vt:lpstr>ESTRATEGIA NACIONAL DE DESARROLLO RURAL DS 065-2004 PCM</vt:lpstr>
      <vt:lpstr>El Comité Técnico Social Multisectorial del CIAS (DS 009-2004 PCM)</vt:lpstr>
      <vt:lpstr>2008-2011:AGRORURAL</vt:lpstr>
      <vt:lpstr>La UCMDRS (RM 276-2009 PCM)</vt:lpstr>
      <vt:lpstr>PROCOMPITE</vt:lpstr>
      <vt:lpstr>2011-2014</vt:lpstr>
      <vt:lpstr>BALANCE DEL PROCESO HISTORICO</vt:lpstr>
      <vt:lpstr>TIPs</vt:lpstr>
      <vt:lpstr>3. HAKU WIÑAY HORIZONTE PRODUCTIVO A LOS POBRES DEL CAMPO</vt:lpstr>
      <vt:lpstr>3.1 MARCO INSTITUCIONAL</vt:lpstr>
      <vt:lpstr>Estrategia: “Incluir para crecer”</vt:lpstr>
      <vt:lpstr>3.2 HAKU WIÑAY: PUESTA EN MARCHA </vt:lpstr>
      <vt:lpstr>3.3 HAKU WIÑAY:POBLACIÓN OBJETIVO</vt:lpstr>
      <vt:lpstr>HAKU WIÑAY: COMPONENTES Y METODOLOGÍA</vt:lpstr>
      <vt:lpstr>TEMAS GRAVITANTES PARA LA ARTICULACIÓN</vt:lpstr>
      <vt:lpstr>Coordinación Institucional en Perú</vt:lpstr>
      <vt:lpstr>2. PUESTA EN MARCHA EN PERU</vt:lpstr>
      <vt:lpstr>3. Complementación de los Programas en Perú</vt:lpstr>
      <vt:lpstr>4. Capacitación de los actores en Perú </vt:lpstr>
      <vt:lpstr>5. Sistema Seguimiento a los procesos en Perú </vt:lpstr>
      <vt:lpstr>6. Relacionamiento con Otras Iniciativas en Perú </vt:lpstr>
      <vt:lpstr>7. Gobernanza y Descentralización en Perú </vt:lpstr>
      <vt:lpstr>8. Calidad de las Propuestas Técnicas en Perú </vt:lpstr>
      <vt:lpstr>BALANCE 2</vt:lpstr>
      <vt:lpstr>MODELOS ACTUALES DE DR</vt:lpstr>
      <vt:lpstr>Modelos actuales de DR 2</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Javier Ramirez-Gaston</dc:creator>
  <cp:lastModifiedBy>Javier Ramirez-Gaston</cp:lastModifiedBy>
  <cp:revision>67</cp:revision>
  <dcterms:created xsi:type="dcterms:W3CDTF">2014-11-22T02:42:27Z</dcterms:created>
  <dcterms:modified xsi:type="dcterms:W3CDTF">2014-11-26T17:14:23Z</dcterms:modified>
</cp:coreProperties>
</file>